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</p:sldIdLst>
  <p:sldSz cy="6858000" cx="9144000"/>
  <p:notesSz cx="10234600" cy="7099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CD141B0-92D3-43F0-A778-2363A3AE3535}">
  <a:tblStyle styleId="{ACD141B0-92D3-43F0-A778-2363A3AE353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2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232" Type="http://schemas.openxmlformats.org/officeDocument/2006/relationships/slide" Target="slides/slide225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44354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5797550" y="0"/>
            <a:ext cx="44354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6743700"/>
            <a:ext cx="44354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5797550" y="6743700"/>
            <a:ext cx="44354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Shape 123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Shape 124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Shape 125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Shape 128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Shape 130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Shape 131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Shape 131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Shape 133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Shape 134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Shape 135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Shape 136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Shape 138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Shape 139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Shape 140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Shape 141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Shape 142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Shape 143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Shape 144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hape 145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Shape 145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Shape 146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Shape 147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Shape 148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Shape 149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Shape 150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Shape 151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Shape 153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Shape 154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Shape 155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Shape 156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Shape 156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Shape 157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Shape 158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Shape 159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Shape 159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Shape 160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Shape 161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Shape 161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Shape 162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Shape 163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Shape 164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Shape 165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Shape 167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Shape 167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Shape 167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Shape 169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Shape 171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Shape 171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Shape 172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Shape 173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Shape 174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Shape 175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Shape 176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Shape 177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Shape 177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Shape 178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Shape 179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Shape 179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Shape 180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Shape 180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Shape 181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Shape 182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Shape 183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Shape 183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Shape 185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Shape 185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Shape 187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Shape 187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Shape 188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Shape 188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Shape 189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Shape 189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Shape 191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Shape 193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Shape 194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Shape 195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Shape 195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Shape 196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Shape 197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Shape 197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Shape 198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Shape 200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Shape 200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Shape 201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Shape 202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Shape 202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Shape 203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Shape 203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Shape 204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Shape 204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Shape 204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Shape 205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Shape 205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Shape 206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Shape 208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Shape 208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Shape 209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Shape 209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Shape 211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Shape 212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Shape 213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Shape 215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Shape 215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Shape 216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Shape 216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Shape 217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Shape 218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Shape 218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Shape 219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Shape 220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Shape 220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Shape 222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Shape 222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Shape 223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Shape 223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Shape 223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Shape 224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Shape 224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Shape 224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Shape 225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Shape 225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Shape 226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Shape 226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Shape 227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Shape 227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Shape 228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Shape 228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Shape 228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Shape 228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Shape 229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Shape 229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Shape 230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Shape 230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Shape 231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Shape 231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Shape 232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Shape 232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Shape 232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Shape 233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Shape 233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Shape 234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Shape 234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Shape 235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Shape 235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Shape 236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Shape 236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Shape 236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Shape 237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Shape 237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Shape 237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Shape 238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Shape 238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Shape 239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Shape 239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Shape 239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Shape 240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Shape 240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Shape 240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Shape 241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Shape 241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Shape 242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Shape 242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Shape 242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Shape 242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Shape 243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Shape 243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Shape 244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Shape 244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Shape 245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Shape 245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Shape 246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Shape 246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Shape 246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Shape 247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Shape 247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Shape 247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Shape 248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Shape 248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Shape 249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Shape 249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Shape 250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Shape 250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Shape 250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Shape 250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Shape 87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Shape 96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Shape 975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Shape 98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Shape 99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Shape 99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Shape 100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Shape 102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Shape 104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Shape 106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Shape 106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Shape 107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Shape 108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Shape 109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Shape 112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Shape 115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Shape 1167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Shape 1181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Shape 1188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Shape 1202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Shape 1209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/>
          <p:nvPr>
            <p:ph idx="1" type="body"/>
          </p:nvPr>
        </p:nvSpPr>
        <p:spPr>
          <a:xfrm>
            <a:off x="1022350" y="3371850"/>
            <a:ext cx="8189912" cy="31940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Shape 1230"/>
          <p:cNvSpPr/>
          <p:nvPr>
            <p:ph idx="2" type="sldImg"/>
          </p:nvPr>
        </p:nvSpPr>
        <p:spPr>
          <a:xfrm>
            <a:off x="3343275" y="533400"/>
            <a:ext cx="3548062" cy="2660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None/>
              <a:defRPr b="1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5438" lvl="1" marL="669925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0838" lvl="2" marL="102235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5913" lvl="3" marL="133985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9725" lvl="4" marL="1681163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9725" lvl="5" marL="2138363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9725" lvl="6" marL="2595563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9725" lvl="7" marL="3052763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9724" lvl="8" marL="3509963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1242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 Black"/>
              <a:buNone/>
            </a:pPr>
            <a:fld id="{00000000-1234-1234-1234-123412341234}" type="slidenum">
              <a:rPr b="1" i="0" lang="en-US" sz="1200" u="none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295400"/>
            <a:ext cx="4038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417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  <a:defRPr b="1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❑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648200" y="1295400"/>
            <a:ext cx="4038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417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  <a:defRPr b="1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❑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9405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5275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5275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5275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Title and Tab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 rot="5400000">
            <a:off x="4733925" y="2219325"/>
            <a:ext cx="5791200" cy="211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 rot="5400000">
            <a:off x="428625" y="180975"/>
            <a:ext cx="5791200" cy="6191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9405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1" i="0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5275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5275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5275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 rot="5400000">
            <a:off x="2133600" y="-3810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9405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1" i="0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5275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5275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5275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8" name="Shape 5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  <a:defRPr b="1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  <a:defRPr b="1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1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720"/>
              <a:buFont typeface="Noto Sans Symbols"/>
              <a:buNone/>
              <a:defRPr b="1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50"/>
              <a:buFont typeface="Noto Sans Symbols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068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■"/>
              <a:defRPr b="1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  <a:defRPr b="1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1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720"/>
              <a:buFont typeface="Noto Sans Symbols"/>
              <a:buNone/>
              <a:defRPr b="1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50"/>
              <a:buFont typeface="Noto Sans Symbols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b="1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09600" y="1219200"/>
            <a:ext cx="7924800" cy="914400"/>
          </a:xfrm>
          <a:custGeom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1981200" y="3962400"/>
            <a:ext cx="651192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9405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1" i="0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5275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5275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5275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 Black"/>
              <a:buNone/>
            </a:pPr>
            <a:fld id="{00000000-1234-1234-1234-123412341234}" type="slidenum">
              <a:rPr b="1" i="0" lang="en-US" sz="1200" u="none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/>
        </p:nvSpPr>
        <p:spPr>
          <a:xfrm>
            <a:off x="3390900" y="304800"/>
            <a:ext cx="5486400" cy="228600"/>
          </a:xfrm>
          <a:prstGeom prst="rect">
            <a:avLst/>
          </a:prstGeom>
          <a:gradFill>
            <a:gsLst>
              <a:gs pos="0">
                <a:srgbClr val="CC9900">
                  <a:alpha val="84705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185737" y="71437"/>
            <a:ext cx="8686800" cy="2286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190500" y="304800"/>
            <a:ext cx="74612" cy="685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228600" y="914400"/>
            <a:ext cx="8610600" cy="76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8458200" y="64389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1106097" dist="40160">
              <a:schemeClr val="lt2">
                <a:alpha val="49803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9405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1" i="0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5275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5275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5275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>
            <a:off x="3390900" y="304800"/>
            <a:ext cx="5486400" cy="228600"/>
          </a:xfrm>
          <a:prstGeom prst="rect">
            <a:avLst/>
          </a:prstGeom>
          <a:gradFill>
            <a:gsLst>
              <a:gs pos="0">
                <a:srgbClr val="CC9900">
                  <a:alpha val="84705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9405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1" i="0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5275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5275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5275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/>
        </p:nvSpPr>
        <p:spPr>
          <a:xfrm>
            <a:off x="185737" y="71437"/>
            <a:ext cx="8686800" cy="2286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Shape 40"/>
          <p:cNvSpPr txBox="1"/>
          <p:nvPr/>
        </p:nvSpPr>
        <p:spPr>
          <a:xfrm>
            <a:off x="190500" y="304800"/>
            <a:ext cx="74612" cy="685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Shape 41"/>
          <p:cNvSpPr txBox="1"/>
          <p:nvPr/>
        </p:nvSpPr>
        <p:spPr>
          <a:xfrm>
            <a:off x="228600" y="914400"/>
            <a:ext cx="8610600" cy="76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8458200" y="64389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1106097" dist="40160">
              <a:schemeClr val="lt2">
                <a:alpha val="49803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21.png"/><Relationship Id="rId5" Type="http://schemas.openxmlformats.org/officeDocument/2006/relationships/image" Target="../media/image11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21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7.png"/><Relationship Id="rId4" Type="http://schemas.openxmlformats.org/officeDocument/2006/relationships/image" Target="../media/image11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2.png"/><Relationship Id="rId4" Type="http://schemas.openxmlformats.org/officeDocument/2006/relationships/image" Target="../media/image125.png"/><Relationship Id="rId5" Type="http://schemas.openxmlformats.org/officeDocument/2006/relationships/image" Target="../media/image12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9.png"/><Relationship Id="rId4" Type="http://schemas.openxmlformats.org/officeDocument/2006/relationships/image" Target="../media/image126.png"/><Relationship Id="rId5" Type="http://schemas.openxmlformats.org/officeDocument/2006/relationships/image" Target="../media/image136.png"/><Relationship Id="rId6" Type="http://schemas.openxmlformats.org/officeDocument/2006/relationships/image" Target="../media/image13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0.png"/><Relationship Id="rId4" Type="http://schemas.openxmlformats.org/officeDocument/2006/relationships/image" Target="../media/image12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6.png"/><Relationship Id="rId4" Type="http://schemas.openxmlformats.org/officeDocument/2006/relationships/image" Target="../media/image14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44.png"/><Relationship Id="rId4" Type="http://schemas.openxmlformats.org/officeDocument/2006/relationships/image" Target="../media/image139.png"/><Relationship Id="rId5" Type="http://schemas.openxmlformats.org/officeDocument/2006/relationships/image" Target="../media/image14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4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49.png"/><Relationship Id="rId4" Type="http://schemas.openxmlformats.org/officeDocument/2006/relationships/image" Target="../media/image15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54.png"/><Relationship Id="rId4" Type="http://schemas.openxmlformats.org/officeDocument/2006/relationships/image" Target="../media/image14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59.png"/><Relationship Id="rId4" Type="http://schemas.openxmlformats.org/officeDocument/2006/relationships/image" Target="../media/image147.png"/><Relationship Id="rId5" Type="http://schemas.openxmlformats.org/officeDocument/2006/relationships/image" Target="../media/image158.png"/><Relationship Id="rId6" Type="http://schemas.openxmlformats.org/officeDocument/2006/relationships/image" Target="../media/image15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5.png"/><Relationship Id="rId4" Type="http://schemas.openxmlformats.org/officeDocument/2006/relationships/image" Target="../media/image152.png"/><Relationship Id="rId5" Type="http://schemas.openxmlformats.org/officeDocument/2006/relationships/image" Target="../media/image148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5.png"/><Relationship Id="rId4" Type="http://schemas.openxmlformats.org/officeDocument/2006/relationships/image" Target="../media/image155.png"/><Relationship Id="rId5" Type="http://schemas.openxmlformats.org/officeDocument/2006/relationships/image" Target="../media/image16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68.png"/><Relationship Id="rId4" Type="http://schemas.openxmlformats.org/officeDocument/2006/relationships/image" Target="../media/image166.png"/><Relationship Id="rId5" Type="http://schemas.openxmlformats.org/officeDocument/2006/relationships/image" Target="../media/image169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61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60.png"/><Relationship Id="rId4" Type="http://schemas.openxmlformats.org/officeDocument/2006/relationships/image" Target="../media/image16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72.png"/><Relationship Id="rId4" Type="http://schemas.openxmlformats.org/officeDocument/2006/relationships/image" Target="../media/image16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65.png"/><Relationship Id="rId4" Type="http://schemas.openxmlformats.org/officeDocument/2006/relationships/image" Target="../media/image16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64.png"/><Relationship Id="rId4" Type="http://schemas.openxmlformats.org/officeDocument/2006/relationships/image" Target="../media/image176.png"/><Relationship Id="rId5" Type="http://schemas.openxmlformats.org/officeDocument/2006/relationships/image" Target="../media/image17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7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70.png"/><Relationship Id="rId4" Type="http://schemas.openxmlformats.org/officeDocument/2006/relationships/image" Target="../media/image17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80.png"/><Relationship Id="rId4" Type="http://schemas.openxmlformats.org/officeDocument/2006/relationships/image" Target="../media/image186.png"/><Relationship Id="rId5" Type="http://schemas.openxmlformats.org/officeDocument/2006/relationships/image" Target="../media/image17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85.png"/><Relationship Id="rId4" Type="http://schemas.openxmlformats.org/officeDocument/2006/relationships/image" Target="../media/image17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7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83.png"/><Relationship Id="rId4" Type="http://schemas.openxmlformats.org/officeDocument/2006/relationships/image" Target="../media/image177.png"/><Relationship Id="rId5" Type="http://schemas.openxmlformats.org/officeDocument/2006/relationships/image" Target="../media/image188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79.png"/><Relationship Id="rId4" Type="http://schemas.openxmlformats.org/officeDocument/2006/relationships/image" Target="../media/image18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84.png"/><Relationship Id="rId4" Type="http://schemas.openxmlformats.org/officeDocument/2006/relationships/image" Target="../media/image181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97.png"/><Relationship Id="rId4" Type="http://schemas.openxmlformats.org/officeDocument/2006/relationships/image" Target="../media/image191.png"/><Relationship Id="rId5" Type="http://schemas.openxmlformats.org/officeDocument/2006/relationships/image" Target="../media/image182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9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93.png"/><Relationship Id="rId4" Type="http://schemas.openxmlformats.org/officeDocument/2006/relationships/image" Target="../media/image199.png"/><Relationship Id="rId5" Type="http://schemas.openxmlformats.org/officeDocument/2006/relationships/image" Target="../media/image204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01.png"/><Relationship Id="rId4" Type="http://schemas.openxmlformats.org/officeDocument/2006/relationships/image" Target="../media/image187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94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8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92.png"/><Relationship Id="rId4" Type="http://schemas.openxmlformats.org/officeDocument/2006/relationships/image" Target="../media/image203.png"/><Relationship Id="rId5" Type="http://schemas.openxmlformats.org/officeDocument/2006/relationships/image" Target="../media/image202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9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05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09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06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07.png"/><Relationship Id="rId4" Type="http://schemas.openxmlformats.org/officeDocument/2006/relationships/image" Target="../media/image20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14.png"/><Relationship Id="rId4" Type="http://schemas.openxmlformats.org/officeDocument/2006/relationships/image" Target="../media/image211.png"/><Relationship Id="rId5" Type="http://schemas.openxmlformats.org/officeDocument/2006/relationships/image" Target="../media/image2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10.png"/><Relationship Id="rId4" Type="http://schemas.openxmlformats.org/officeDocument/2006/relationships/image" Target="../media/image222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18.png"/><Relationship Id="rId4" Type="http://schemas.openxmlformats.org/officeDocument/2006/relationships/image" Target="../media/image220.png"/><Relationship Id="rId5" Type="http://schemas.openxmlformats.org/officeDocument/2006/relationships/image" Target="../media/image219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15.png"/><Relationship Id="rId4" Type="http://schemas.openxmlformats.org/officeDocument/2006/relationships/image" Target="../media/image212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23.png"/><Relationship Id="rId4" Type="http://schemas.openxmlformats.org/officeDocument/2006/relationships/image" Target="../media/image216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24.png"/><Relationship Id="rId4" Type="http://schemas.openxmlformats.org/officeDocument/2006/relationships/image" Target="../media/image213.png"/><Relationship Id="rId5" Type="http://schemas.openxmlformats.org/officeDocument/2006/relationships/image" Target="../media/image217.png"/><Relationship Id="rId6" Type="http://schemas.openxmlformats.org/officeDocument/2006/relationships/image" Target="../media/image228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32.png"/><Relationship Id="rId4" Type="http://schemas.openxmlformats.org/officeDocument/2006/relationships/image" Target="../media/image230.png"/><Relationship Id="rId5" Type="http://schemas.openxmlformats.org/officeDocument/2006/relationships/image" Target="../media/image227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29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40.png"/><Relationship Id="rId4" Type="http://schemas.openxmlformats.org/officeDocument/2006/relationships/image" Target="../media/image236.png"/><Relationship Id="rId5" Type="http://schemas.openxmlformats.org/officeDocument/2006/relationships/image" Target="../media/image235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38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48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39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45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41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42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34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33.png"/><Relationship Id="rId4" Type="http://schemas.openxmlformats.org/officeDocument/2006/relationships/image" Target="../media/image243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47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54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37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50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51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46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44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49.png"/><Relationship Id="rId4" Type="http://schemas.openxmlformats.org/officeDocument/2006/relationships/image" Target="../media/image261.png"/><Relationship Id="rId5" Type="http://schemas.openxmlformats.org/officeDocument/2006/relationships/image" Target="../media/image256.png"/><Relationship Id="rId6" Type="http://schemas.openxmlformats.org/officeDocument/2006/relationships/image" Target="../media/image252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58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59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55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57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Relationship Id="rId5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81.png"/><Relationship Id="rId5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8.png"/><Relationship Id="rId4" Type="http://schemas.openxmlformats.org/officeDocument/2006/relationships/image" Target="../media/image82.png"/><Relationship Id="rId5" Type="http://schemas.openxmlformats.org/officeDocument/2006/relationships/image" Target="../media/image8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Relationship Id="rId4" Type="http://schemas.openxmlformats.org/officeDocument/2006/relationships/image" Target="../media/image95.png"/><Relationship Id="rId5" Type="http://schemas.openxmlformats.org/officeDocument/2006/relationships/image" Target="../media/image10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8.png"/><Relationship Id="rId4" Type="http://schemas.openxmlformats.org/officeDocument/2006/relationships/image" Target="../media/image87.png"/><Relationship Id="rId5" Type="http://schemas.openxmlformats.org/officeDocument/2006/relationships/image" Target="../media/image102.png"/><Relationship Id="rId6" Type="http://schemas.openxmlformats.org/officeDocument/2006/relationships/image" Target="../media/image9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Relationship Id="rId5" Type="http://schemas.openxmlformats.org/officeDocument/2006/relationships/image" Target="../media/image10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0.png"/><Relationship Id="rId4" Type="http://schemas.openxmlformats.org/officeDocument/2006/relationships/image" Target="../media/image106.png"/><Relationship Id="rId5" Type="http://schemas.openxmlformats.org/officeDocument/2006/relationships/image" Target="../media/image97.png"/><Relationship Id="rId6" Type="http://schemas.openxmlformats.org/officeDocument/2006/relationships/image" Target="../media/image11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5.png"/><Relationship Id="rId4" Type="http://schemas.openxmlformats.org/officeDocument/2006/relationships/image" Target="../media/image108.png"/><Relationship Id="rId5" Type="http://schemas.openxmlformats.org/officeDocument/2006/relationships/image" Target="../media/image10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 Black"/>
              <a:buNone/>
            </a:pPr>
            <a:fld id="{00000000-1234-1234-1234-123412341234}" type="slidenum">
              <a:rPr b="1" i="0" lang="en-US" sz="1200" u="none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‹#›</a:t>
            </a:fld>
            <a:endParaRPr/>
          </a:p>
        </p:txBody>
      </p:sp>
      <p:sp>
        <p:nvSpPr>
          <p:cNvPr id="92" name="Shape 92"/>
          <p:cNvSpPr txBox="1"/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Verdana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Windows Controls</a:t>
            </a:r>
            <a:endParaRPr/>
          </a:p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None/>
            </a:pPr>
            <a:r>
              <a:t/>
            </a:r>
            <a:endParaRPr b="1" i="0" sz="2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Control Layout - Anchor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2209800"/>
            <a:ext cx="29527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1905000"/>
            <a:ext cx="254317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2933700" y="2235200"/>
            <a:ext cx="1600200" cy="3797300"/>
          </a:xfrm>
          <a:custGeom>
            <a:pathLst>
              <a:path extrusionOk="0" h="120000" w="120000">
                <a:moveTo>
                  <a:pt x="120000" y="120000"/>
                </a:moveTo>
                <a:lnTo>
                  <a:pt x="952" y="10836"/>
                </a:lnTo>
                <a:lnTo>
                  <a:pt x="0" y="0"/>
                </a:lnTo>
                <a:lnTo>
                  <a:pt x="117142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00CCFF">
              <a:alpha val="2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7543800" y="2971800"/>
            <a:ext cx="16002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Neo theo bốn phía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 flipH="1" rot="1500000">
            <a:off x="7391400" y="3810000"/>
            <a:ext cx="1143000" cy="1219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41" name="Shape 124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RichTextBox</a:t>
            </a:r>
            <a:endParaRPr/>
          </a:p>
        </p:txBody>
      </p:sp>
      <p:sp>
        <p:nvSpPr>
          <p:cNvPr id="1242" name="Shape 1242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Chức năng mở rộng từ TextBox, có thể hiển thị text dạng rich text format (RTF)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text có thể có các font chữ và màu sắc khác nhau.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Đoạn text có thể được canh lề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thể chứa các ảnh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 dụng WordPad là dạng RichTextBox</a:t>
            </a:r>
            <a:endParaRPr/>
          </a:p>
          <a:p>
            <a:pPr indent="-24384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Sinh viên tự tìm hiểu thêm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48" name="Shape 124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49" name="Shape 124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Shape 1250"/>
          <p:cNvSpPr txBox="1"/>
          <p:nvPr/>
        </p:nvSpPr>
        <p:spPr>
          <a:xfrm>
            <a:off x="2971800" y="3124200"/>
            <a:ext cx="31194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Controls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56" name="Shape 125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Timer</a:t>
            </a:r>
            <a:endParaRPr/>
          </a:p>
        </p:txBody>
      </p:sp>
      <p:sp>
        <p:nvSpPr>
          <p:cNvPr id="1257" name="Shape 1257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Bộ định thời gian, thiết lập một khoảng thời gian xác định (interval) và khi hết khoảng thời gian đó Timer sẽ phát sinh sự kiện tick.</a:t>
            </a:r>
            <a:endParaRPr/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Shape 1258"/>
          <p:cNvSpPr txBox="1"/>
          <p:nvPr/>
        </p:nvSpPr>
        <p:spPr>
          <a:xfrm>
            <a:off x="5181600" y="2819400"/>
            <a:ext cx="1971675" cy="466725"/>
          </a:xfrm>
          <a:prstGeom prst="rect">
            <a:avLst/>
          </a:prstGeom>
          <a:solidFill>
            <a:srgbClr val="FFEB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2400"/>
              <a:buFont typeface="Verdana"/>
              <a:buNone/>
            </a:pPr>
            <a:r>
              <a:rPr b="1" i="0" lang="en-US" sz="2400" u="sng">
                <a:solidFill>
                  <a:srgbClr val="993300"/>
                </a:solidFill>
                <a:latin typeface="Verdana"/>
                <a:ea typeface="Verdana"/>
                <a:cs typeface="Verdana"/>
                <a:sym typeface="Verdana"/>
              </a:rPr>
              <a:t>Properties</a:t>
            </a:r>
            <a:endParaRPr/>
          </a:p>
        </p:txBody>
      </p:sp>
      <p:sp>
        <p:nvSpPr>
          <p:cNvPr id="1259" name="Shape 1259"/>
          <p:cNvSpPr txBox="1"/>
          <p:nvPr/>
        </p:nvSpPr>
        <p:spPr>
          <a:xfrm rot="-60000">
            <a:off x="1066800" y="3886200"/>
            <a:ext cx="1644650" cy="466725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2400"/>
              <a:buFont typeface="Verdana"/>
              <a:buNone/>
            </a:pPr>
            <a:r>
              <a:rPr b="1" i="0" lang="en-US" sz="2400" u="sng">
                <a:solidFill>
                  <a:srgbClr val="993300"/>
                </a:solidFill>
                <a:latin typeface="Verdana"/>
                <a:ea typeface="Verdana"/>
                <a:cs typeface="Verdana"/>
                <a:sym typeface="Verdana"/>
              </a:rPr>
              <a:t>Methods</a:t>
            </a:r>
            <a:endParaRPr/>
          </a:p>
        </p:txBody>
      </p:sp>
      <p:pic>
        <p:nvPicPr>
          <p:cNvPr id="1260" name="Shape 1260"/>
          <p:cNvPicPr preferRelativeResize="0"/>
          <p:nvPr/>
        </p:nvPicPr>
        <p:blipFill rotWithShape="1">
          <a:blip r:embed="rId3">
            <a:alphaModFix/>
          </a:blip>
          <a:srcRect b="14551" l="2777" r="93749" t="81481"/>
          <a:stretch/>
        </p:blipFill>
        <p:spPr>
          <a:xfrm>
            <a:off x="3733800" y="4267200"/>
            <a:ext cx="1371600" cy="1023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 txBox="1"/>
          <p:nvPr/>
        </p:nvSpPr>
        <p:spPr>
          <a:xfrm>
            <a:off x="4343400" y="3429000"/>
            <a:ext cx="1727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chemeClr val="folHlink"/>
                </a:solidFill>
                <a:latin typeface="Verdana"/>
                <a:ea typeface="Verdana"/>
                <a:cs typeface="Verdana"/>
                <a:sym typeface="Verdana"/>
              </a:rPr>
              <a:t>Enabled </a:t>
            </a:r>
            <a:endParaRPr/>
          </a:p>
        </p:txBody>
      </p:sp>
      <p:sp>
        <p:nvSpPr>
          <p:cNvPr id="1262" name="Shape 1262"/>
          <p:cNvSpPr txBox="1"/>
          <p:nvPr/>
        </p:nvSpPr>
        <p:spPr>
          <a:xfrm>
            <a:off x="6324600" y="3429000"/>
            <a:ext cx="16573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ts val="2800"/>
              <a:buFont typeface="Comic Sans MS"/>
              <a:buNone/>
            </a:pPr>
            <a:r>
              <a:rPr b="0" i="0" lang="en-US" sz="2800" u="none">
                <a:solidFill>
                  <a:srgbClr val="FF66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Interval </a:t>
            </a:r>
            <a:endParaRPr/>
          </a:p>
        </p:txBody>
      </p:sp>
      <p:sp>
        <p:nvSpPr>
          <p:cNvPr id="1263" name="Shape 1263"/>
          <p:cNvSpPr txBox="1"/>
          <p:nvPr/>
        </p:nvSpPr>
        <p:spPr>
          <a:xfrm>
            <a:off x="762000" y="4495800"/>
            <a:ext cx="11985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Start </a:t>
            </a:r>
            <a:endParaRPr/>
          </a:p>
        </p:txBody>
      </p:sp>
      <p:sp>
        <p:nvSpPr>
          <p:cNvPr id="1264" name="Shape 1264"/>
          <p:cNvSpPr txBox="1"/>
          <p:nvPr/>
        </p:nvSpPr>
        <p:spPr>
          <a:xfrm>
            <a:off x="838200" y="5257800"/>
            <a:ext cx="10826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Comic Sans MS"/>
              <a:buNone/>
            </a:pPr>
            <a:r>
              <a:rPr b="0" i="0" lang="en-US" sz="2800" u="none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Stop</a:t>
            </a:r>
            <a:r>
              <a:rPr b="0" i="0" lang="en-US" sz="2800" u="none">
                <a:solidFill>
                  <a:srgbClr val="FFCC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1265" name="Shape 1265"/>
          <p:cNvSpPr txBox="1"/>
          <p:nvPr/>
        </p:nvSpPr>
        <p:spPr>
          <a:xfrm>
            <a:off x="6400800" y="5638800"/>
            <a:ext cx="9255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rgbClr val="FF9933"/>
                </a:solidFill>
                <a:latin typeface="Tahoma"/>
                <a:ea typeface="Tahoma"/>
                <a:cs typeface="Tahoma"/>
                <a:sym typeface="Tahoma"/>
              </a:rPr>
              <a:t>Tick </a:t>
            </a:r>
            <a:endParaRPr/>
          </a:p>
        </p:txBody>
      </p:sp>
      <p:sp>
        <p:nvSpPr>
          <p:cNvPr id="1266" name="Shape 1266"/>
          <p:cNvSpPr/>
          <p:nvPr/>
        </p:nvSpPr>
        <p:spPr>
          <a:xfrm>
            <a:off x="6172200" y="4876800"/>
            <a:ext cx="609600" cy="6096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72" name="Shape 127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Timer</a:t>
            </a:r>
            <a:endParaRPr/>
          </a:p>
        </p:txBody>
      </p:sp>
      <p:sp>
        <p:nvSpPr>
          <p:cNvPr id="1273" name="Shape 1273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giờ hệ thống</a:t>
            </a:r>
            <a:endParaRPr/>
          </a:p>
        </p:txBody>
      </p:sp>
      <p:pic>
        <p:nvPicPr>
          <p:cNvPr id="1274" name="Shape 1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743200"/>
            <a:ext cx="29051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Shape 1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5334000"/>
            <a:ext cx="32956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Shape 1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4800" y="2667000"/>
            <a:ext cx="2533650" cy="357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7" name="Shape 1277"/>
          <p:cNvCxnSpPr/>
          <p:nvPr/>
        </p:nvCxnSpPr>
        <p:spPr>
          <a:xfrm>
            <a:off x="5791200" y="3810000"/>
            <a:ext cx="1219200" cy="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278" name="Shape 1278"/>
          <p:cNvSpPr txBox="1"/>
          <p:nvPr/>
        </p:nvSpPr>
        <p:spPr>
          <a:xfrm>
            <a:off x="7162800" y="3429000"/>
            <a:ext cx="14478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sự kiện Tick</a:t>
            </a:r>
            <a:endParaRPr/>
          </a:p>
        </p:txBody>
      </p:sp>
      <p:cxnSp>
        <p:nvCxnSpPr>
          <p:cNvPr id="1279" name="Shape 1279"/>
          <p:cNvCxnSpPr/>
          <p:nvPr/>
        </p:nvCxnSpPr>
        <p:spPr>
          <a:xfrm>
            <a:off x="5791200" y="4114800"/>
            <a:ext cx="1295400" cy="53340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280" name="Shape 1280"/>
          <p:cNvSpPr txBox="1"/>
          <p:nvPr/>
        </p:nvSpPr>
        <p:spPr>
          <a:xfrm>
            <a:off x="7010400" y="4433887"/>
            <a:ext cx="18288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Khoảng thời gian chờ giữa 2 lần gọi Tick</a:t>
            </a:r>
            <a:endParaRPr/>
          </a:p>
        </p:txBody>
      </p:sp>
      <p:sp>
        <p:nvSpPr>
          <p:cNvPr id="1281" name="Shape 1281"/>
          <p:cNvSpPr/>
          <p:nvPr/>
        </p:nvSpPr>
        <p:spPr>
          <a:xfrm>
            <a:off x="1651000" y="2679700"/>
            <a:ext cx="2489200" cy="3556000"/>
          </a:xfrm>
          <a:custGeom>
            <a:pathLst>
              <a:path extrusionOk="0" h="120000" w="120000">
                <a:moveTo>
                  <a:pt x="119387" y="120000"/>
                </a:moveTo>
                <a:lnTo>
                  <a:pt x="119999" y="0"/>
                </a:lnTo>
                <a:lnTo>
                  <a:pt x="0" y="96000"/>
                </a:lnTo>
                <a:lnTo>
                  <a:pt x="0" y="103285"/>
                </a:lnTo>
                <a:lnTo>
                  <a:pt x="119999" y="119571"/>
                </a:lnTo>
                <a:lnTo>
                  <a:pt x="119387" y="120000"/>
                </a:lnTo>
                <a:close/>
              </a:path>
            </a:pathLst>
          </a:custGeom>
          <a:solidFill>
            <a:schemeClr val="accent1">
              <a:alpha val="31764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82" name="Shape 1282"/>
          <p:cNvCxnSpPr/>
          <p:nvPr/>
        </p:nvCxnSpPr>
        <p:spPr>
          <a:xfrm flipH="1">
            <a:off x="1600200" y="2362200"/>
            <a:ext cx="609600" cy="137160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283" name="Shape 1283"/>
          <p:cNvSpPr txBox="1"/>
          <p:nvPr/>
        </p:nvSpPr>
        <p:spPr>
          <a:xfrm>
            <a:off x="2270125" y="1995487"/>
            <a:ext cx="20923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Hiển thị thời gian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89" name="Shape 128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Timer</a:t>
            </a:r>
            <a:endParaRPr/>
          </a:p>
        </p:txBody>
      </p:sp>
      <p:sp>
        <p:nvSpPr>
          <p:cNvPr id="1290" name="Shape 129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 kiện Tick</a:t>
            </a:r>
            <a:endParaRPr/>
          </a:p>
        </p:txBody>
      </p:sp>
      <p:pic>
        <p:nvPicPr>
          <p:cNvPr id="1291" name="Shape 1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743200"/>
            <a:ext cx="29051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Shape 1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5334000"/>
            <a:ext cx="32956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Shape 12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0" y="2514600"/>
            <a:ext cx="238125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Shape 1294"/>
          <p:cNvSpPr/>
          <p:nvPr/>
        </p:nvSpPr>
        <p:spPr>
          <a:xfrm>
            <a:off x="1651000" y="2527300"/>
            <a:ext cx="2540000" cy="3543300"/>
          </a:xfrm>
          <a:custGeom>
            <a:pathLst>
              <a:path extrusionOk="0" h="120000" w="120000">
                <a:moveTo>
                  <a:pt x="120000" y="120000"/>
                </a:moveTo>
                <a:lnTo>
                  <a:pt x="120000" y="0"/>
                </a:lnTo>
                <a:lnTo>
                  <a:pt x="0" y="101505"/>
                </a:lnTo>
                <a:lnTo>
                  <a:pt x="0" y="108817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1">
              <a:alpha val="31764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95" name="Shape 1295"/>
          <p:cNvCxnSpPr/>
          <p:nvPr/>
        </p:nvCxnSpPr>
        <p:spPr>
          <a:xfrm>
            <a:off x="5943600" y="3302000"/>
            <a:ext cx="914400" cy="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296" name="Shape 1296"/>
          <p:cNvSpPr txBox="1"/>
          <p:nvPr/>
        </p:nvSpPr>
        <p:spPr>
          <a:xfrm>
            <a:off x="6934200" y="3048000"/>
            <a:ext cx="17526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 báo trình xử lý sự kiện Tick</a:t>
            </a:r>
            <a:endParaRPr/>
          </a:p>
        </p:txBody>
      </p:sp>
      <p:pic>
        <p:nvPicPr>
          <p:cNvPr id="1297" name="Shape 12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1000" y="1295400"/>
            <a:ext cx="4562475" cy="11334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298" name="Shape 1298"/>
          <p:cNvSpPr/>
          <p:nvPr/>
        </p:nvSpPr>
        <p:spPr>
          <a:xfrm>
            <a:off x="4178300" y="2438400"/>
            <a:ext cx="4584700" cy="800100"/>
          </a:xfrm>
          <a:custGeom>
            <a:pathLst>
              <a:path extrusionOk="0" h="120000" w="120000">
                <a:moveTo>
                  <a:pt x="119667" y="0"/>
                </a:moveTo>
                <a:lnTo>
                  <a:pt x="0" y="0"/>
                </a:lnTo>
                <a:lnTo>
                  <a:pt x="22936" y="120000"/>
                </a:lnTo>
                <a:lnTo>
                  <a:pt x="40221" y="120000"/>
                </a:lnTo>
                <a:lnTo>
                  <a:pt x="120000" y="1904"/>
                </a:lnTo>
                <a:lnTo>
                  <a:pt x="119667" y="0"/>
                </a:lnTo>
                <a:close/>
              </a:path>
            </a:pathLst>
          </a:custGeom>
          <a:solidFill>
            <a:schemeClr val="accent1">
              <a:alpha val="2666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304" name="Shape 130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Timer</a:t>
            </a:r>
            <a:endParaRPr/>
          </a:p>
        </p:txBody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pic>
        <p:nvPicPr>
          <p:cNvPr id="1306" name="Shape 1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438400"/>
            <a:ext cx="2857500" cy="230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7" name="Shape 1307"/>
          <p:cNvCxnSpPr/>
          <p:nvPr/>
        </p:nvCxnSpPr>
        <p:spPr>
          <a:xfrm>
            <a:off x="3810000" y="3581400"/>
            <a:ext cx="1524000" cy="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308" name="Shape 1308"/>
          <p:cNvSpPr txBox="1"/>
          <p:nvPr/>
        </p:nvSpPr>
        <p:spPr>
          <a:xfrm>
            <a:off x="5334000" y="2819400"/>
            <a:ext cx="2590800" cy="161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 giây sự kiện Tick phát sinh. Trình xử lý của Tick sẽ lấy giờ hệ thống và hiển thị lên Label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314" name="Shape 131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ProgressBar</a:t>
            </a:r>
            <a:endParaRPr/>
          </a:p>
        </p:txBody>
      </p:sp>
      <p:sp>
        <p:nvSpPr>
          <p:cNvPr id="1315" name="Shape 1315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tiến độ thực hiện một công việc nào đó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thuộc tính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Minimum: giá trị nhỏ nhất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Maximum: giá trị lớn nhất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Step: số bước tăng khi gọi hàm PerformStep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Value: giá trị hiện tại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Style: kiểu của progress bar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Phương thức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PerformStep(): tăng thêm step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Increment(int value): tăng vị trí hiện tại của tiến độ với giá trị xác định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321" name="Shape 132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ProgressBar</a:t>
            </a:r>
            <a:endParaRPr/>
          </a:p>
        </p:txBody>
      </p:sp>
      <p:sp>
        <p:nvSpPr>
          <p:cNvPr id="1322" name="Shape 1322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thanh tiến độ 0-100, step = 10</a:t>
            </a:r>
            <a:endParaRPr/>
          </a:p>
        </p:txBody>
      </p:sp>
      <p:pic>
        <p:nvPicPr>
          <p:cNvPr id="1323" name="Shape 1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05000"/>
            <a:ext cx="28575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Shape 1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0" y="2667000"/>
            <a:ext cx="238125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/>
          <p:nvPr/>
        </p:nvSpPr>
        <p:spPr>
          <a:xfrm>
            <a:off x="2921000" y="2679700"/>
            <a:ext cx="901700" cy="3581400"/>
          </a:xfrm>
          <a:custGeom>
            <a:pathLst>
              <a:path extrusionOk="0" h="120000" w="120000">
                <a:moveTo>
                  <a:pt x="120000" y="120000"/>
                </a:moveTo>
                <a:lnTo>
                  <a:pt x="0" y="12340"/>
                </a:lnTo>
                <a:lnTo>
                  <a:pt x="3380" y="5106"/>
                </a:lnTo>
                <a:lnTo>
                  <a:pt x="118309" y="0"/>
                </a:lnTo>
                <a:lnTo>
                  <a:pt x="118309" y="119574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1">
              <a:alpha val="3960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26" name="Shape 1326"/>
          <p:cNvCxnSpPr/>
          <p:nvPr/>
        </p:nvCxnSpPr>
        <p:spPr>
          <a:xfrm>
            <a:off x="5486400" y="3962400"/>
            <a:ext cx="1371600" cy="0"/>
          </a:xfrm>
          <a:prstGeom prst="straightConnector1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327" name="Shape 1327"/>
          <p:cNvSpPr txBox="1"/>
          <p:nvPr/>
        </p:nvSpPr>
        <p:spPr>
          <a:xfrm>
            <a:off x="6918325" y="3671887"/>
            <a:ext cx="13303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= 100</a:t>
            </a:r>
            <a:endParaRPr/>
          </a:p>
        </p:txBody>
      </p:sp>
      <p:cxnSp>
        <p:nvCxnSpPr>
          <p:cNvPr id="1328" name="Shape 1328"/>
          <p:cNvCxnSpPr/>
          <p:nvPr/>
        </p:nvCxnSpPr>
        <p:spPr>
          <a:xfrm>
            <a:off x="5502275" y="4329112"/>
            <a:ext cx="1371600" cy="0"/>
          </a:xfrm>
          <a:prstGeom prst="straightConnector1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329" name="Shape 1329"/>
          <p:cNvSpPr txBox="1"/>
          <p:nvPr/>
        </p:nvSpPr>
        <p:spPr>
          <a:xfrm>
            <a:off x="6934200" y="4038600"/>
            <a:ext cx="10334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 = 0</a:t>
            </a:r>
            <a:endParaRPr/>
          </a:p>
        </p:txBody>
      </p:sp>
      <p:cxnSp>
        <p:nvCxnSpPr>
          <p:cNvPr id="1330" name="Shape 1330"/>
          <p:cNvCxnSpPr/>
          <p:nvPr/>
        </p:nvCxnSpPr>
        <p:spPr>
          <a:xfrm>
            <a:off x="5486400" y="5257800"/>
            <a:ext cx="1371600" cy="0"/>
          </a:xfrm>
          <a:prstGeom prst="straightConnector1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331" name="Shape 1331"/>
          <p:cNvSpPr txBox="1"/>
          <p:nvPr/>
        </p:nvSpPr>
        <p:spPr>
          <a:xfrm>
            <a:off x="6918325" y="4967287"/>
            <a:ext cx="11890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= 10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337" name="Shape 133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ProgressBar</a:t>
            </a:r>
            <a:endParaRPr/>
          </a:p>
        </p:txBody>
      </p:sp>
      <p:sp>
        <p:nvSpPr>
          <p:cNvPr id="1338" name="Shape 1338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9" name="Shape 1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81200"/>
            <a:ext cx="28860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Shape 13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2819400"/>
            <a:ext cx="22860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Shape 1341"/>
          <p:cNvSpPr/>
          <p:nvPr/>
        </p:nvSpPr>
        <p:spPr>
          <a:xfrm>
            <a:off x="2921000" y="2857500"/>
            <a:ext cx="749300" cy="3225800"/>
          </a:xfrm>
          <a:custGeom>
            <a:pathLst>
              <a:path extrusionOk="0" h="120000" w="120000">
                <a:moveTo>
                  <a:pt x="120000" y="120000"/>
                </a:moveTo>
                <a:lnTo>
                  <a:pt x="0" y="36850"/>
                </a:lnTo>
                <a:lnTo>
                  <a:pt x="2033" y="27401"/>
                </a:lnTo>
                <a:lnTo>
                  <a:pt x="120000" y="0"/>
                </a:lnTo>
                <a:lnTo>
                  <a:pt x="120000" y="119055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1">
              <a:alpha val="3960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2" name="Shape 1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2400" y="1447800"/>
            <a:ext cx="4762500" cy="1219200"/>
          </a:xfrm>
          <a:prstGeom prst="rect">
            <a:avLst/>
          </a:prstGeom>
          <a:noFill/>
          <a:ln cap="rnd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343" name="Shape 1343"/>
          <p:cNvSpPr/>
          <p:nvPr/>
        </p:nvSpPr>
        <p:spPr>
          <a:xfrm>
            <a:off x="3924300" y="2667000"/>
            <a:ext cx="4813300" cy="1676400"/>
          </a:xfrm>
          <a:custGeom>
            <a:pathLst>
              <a:path extrusionOk="0" h="120000" w="120000">
                <a:moveTo>
                  <a:pt x="120000" y="909"/>
                </a:moveTo>
                <a:lnTo>
                  <a:pt x="0" y="909"/>
                </a:lnTo>
                <a:lnTo>
                  <a:pt x="16781" y="120000"/>
                </a:lnTo>
                <a:lnTo>
                  <a:pt x="35145" y="120000"/>
                </a:lnTo>
                <a:lnTo>
                  <a:pt x="120000" y="0"/>
                </a:lnTo>
                <a:lnTo>
                  <a:pt x="120000" y="909"/>
                </a:lnTo>
                <a:close/>
              </a:path>
            </a:pathLst>
          </a:custGeom>
          <a:solidFill>
            <a:schemeClr val="accent1">
              <a:alpha val="2549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44" name="Shape 1344"/>
          <p:cNvCxnSpPr/>
          <p:nvPr/>
        </p:nvCxnSpPr>
        <p:spPr>
          <a:xfrm flipH="1">
            <a:off x="2133600" y="2438400"/>
            <a:ext cx="2209800" cy="762000"/>
          </a:xfrm>
          <a:prstGeom prst="straightConnector1">
            <a:avLst/>
          </a:prstGeom>
          <a:noFill/>
          <a:ln cap="flat" cmpd="sng" w="1905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350" name="Shape 135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ProgressBar</a:t>
            </a:r>
            <a:endParaRPr/>
          </a:p>
        </p:txBody>
      </p:sp>
      <p:sp>
        <p:nvSpPr>
          <p:cNvPr id="1351" name="Shape 1351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pic>
        <p:nvPicPr>
          <p:cNvPr id="1352" name="Shape 1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2133600"/>
            <a:ext cx="2857500" cy="231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3" name="Shape 1353"/>
          <p:cNvCxnSpPr/>
          <p:nvPr/>
        </p:nvCxnSpPr>
        <p:spPr>
          <a:xfrm>
            <a:off x="4038600" y="3124200"/>
            <a:ext cx="1219200" cy="0"/>
          </a:xfrm>
          <a:prstGeom prst="straightConnector1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354" name="Shape 1354"/>
          <p:cNvSpPr txBox="1"/>
          <p:nvPr/>
        </p:nvSpPr>
        <p:spPr>
          <a:xfrm>
            <a:off x="5334000" y="2819400"/>
            <a:ext cx="18288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Thể hiện trực quan tiến độ</a:t>
            </a:r>
            <a:endParaRPr/>
          </a:p>
        </p:txBody>
      </p:sp>
      <p:cxnSp>
        <p:nvCxnSpPr>
          <p:cNvPr id="1355" name="Shape 1355"/>
          <p:cNvCxnSpPr/>
          <p:nvPr/>
        </p:nvCxnSpPr>
        <p:spPr>
          <a:xfrm>
            <a:off x="4114800" y="3886200"/>
            <a:ext cx="1295400" cy="838200"/>
          </a:xfrm>
          <a:prstGeom prst="straightConnector1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356" name="Shape 1356"/>
          <p:cNvSpPr txBox="1"/>
          <p:nvPr/>
        </p:nvSpPr>
        <p:spPr>
          <a:xfrm>
            <a:off x="5622925" y="4510087"/>
            <a:ext cx="24542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Tăng tiến độ theo step và cập nhật lại % hoàn thành lên label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Control Layout - Docking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control có thể gắn (dock) với một cạnh nào đó của form, hoặc container của control.</a:t>
            </a:r>
            <a:endParaRPr/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2725737"/>
            <a:ext cx="3724275" cy="3370262"/>
          </a:xfrm>
          <a:prstGeom prst="rect">
            <a:avLst/>
          </a:prstGeom>
          <a:noFill/>
          <a:ln>
            <a:noFill/>
          </a:ln>
        </p:spPr>
      </p:pic>
      <p:sp>
        <p:nvSpPr>
          <p:cNvPr descr="5%" id="206" name="Shape 206"/>
          <p:cNvSpPr txBox="1"/>
          <p:nvPr/>
        </p:nvSpPr>
        <p:spPr>
          <a:xfrm>
            <a:off x="2667000" y="3411537"/>
            <a:ext cx="1371600" cy="2667000"/>
          </a:xfrm>
          <a:prstGeom prst="rect">
            <a:avLst/>
          </a:prstGeom>
          <a:solidFill>
            <a:schemeClr val="lt1">
              <a:alpha val="22745"/>
            </a:schemeClr>
          </a:solidFill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5%" id="207" name="Shape 207"/>
          <p:cNvSpPr txBox="1"/>
          <p:nvPr/>
        </p:nvSpPr>
        <p:spPr>
          <a:xfrm>
            <a:off x="4114800" y="3411537"/>
            <a:ext cx="2209800" cy="2667000"/>
          </a:xfrm>
          <a:prstGeom prst="rect">
            <a:avLst/>
          </a:prstGeom>
          <a:solidFill>
            <a:schemeClr val="lt1">
              <a:alpha val="22745"/>
            </a:schemeClr>
          </a:solidFill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3352800" y="2268537"/>
            <a:ext cx="22367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Explorer</a:t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609600" y="4554537"/>
            <a:ext cx="17684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TreeView gắn bên trái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6689725" y="3868737"/>
            <a:ext cx="17684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 gắn bên phải</a:t>
            </a:r>
            <a:endParaRPr/>
          </a:p>
        </p:txBody>
      </p:sp>
      <p:sp>
        <p:nvSpPr>
          <p:cNvPr id="211" name="Shape 211"/>
          <p:cNvSpPr/>
          <p:nvPr/>
        </p:nvSpPr>
        <p:spPr>
          <a:xfrm flipH="1" rot="2940000">
            <a:off x="6210300" y="4516437"/>
            <a:ext cx="1143000" cy="1219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Shape 212"/>
          <p:cNvSpPr/>
          <p:nvPr/>
        </p:nvSpPr>
        <p:spPr>
          <a:xfrm flipH="1" rot="-7860000">
            <a:off x="1485900" y="3144837"/>
            <a:ext cx="1143000" cy="1219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362" name="Shape 136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ToolTip</a:t>
            </a:r>
            <a:endParaRPr/>
          </a:p>
        </p:txBody>
      </p:sp>
      <p:sp>
        <p:nvSpPr>
          <p:cNvPr id="1363" name="Shape 1363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Cung cấp chức năng hiển thị một khung text nhỏ khi user di chuyển chuột vào control bất kỳ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Khung text chứa nội dung mô tả ý nghĩa của control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sử dụng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Từ ToolBox kéo ToolTip thả vào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chọn control muốn thêm tooltip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cửa sổ Properties của control sẽ có thuộc tính ToolTip. Thêm text vào thuộc tính này để hiển thị khi tooltip xuất hiện.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369" name="Shape 136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ToolTip	</a:t>
            </a:r>
            <a:endParaRPr/>
          </a:p>
        </p:txBody>
      </p:sp>
      <p:sp>
        <p:nvSpPr>
          <p:cNvPr id="1370" name="Shape 137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ToolTip</a:t>
            </a:r>
            <a:endParaRPr/>
          </a:p>
        </p:txBody>
      </p:sp>
      <p:pic>
        <p:nvPicPr>
          <p:cNvPr id="1371" name="Shape 1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133600"/>
            <a:ext cx="15240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Shape 1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1981200"/>
            <a:ext cx="268605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600" y="5029200"/>
            <a:ext cx="27432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Shape 1374"/>
          <p:cNvSpPr/>
          <p:nvPr/>
        </p:nvSpPr>
        <p:spPr>
          <a:xfrm flipH="1" rot="-6240000">
            <a:off x="2072481" y="2423318"/>
            <a:ext cx="731837" cy="15240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75" name="Shape 1375"/>
          <p:cNvCxnSpPr/>
          <p:nvPr/>
        </p:nvCxnSpPr>
        <p:spPr>
          <a:xfrm flipH="1">
            <a:off x="2819400" y="3657600"/>
            <a:ext cx="228600" cy="144780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pic>
        <p:nvPicPr>
          <p:cNvPr id="1376" name="Shape 13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200" y="2438400"/>
            <a:ext cx="226695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Shape 1377"/>
          <p:cNvSpPr/>
          <p:nvPr/>
        </p:nvSpPr>
        <p:spPr>
          <a:xfrm>
            <a:off x="3340100" y="2438400"/>
            <a:ext cx="2463800" cy="3225800"/>
          </a:xfrm>
          <a:custGeom>
            <a:pathLst>
              <a:path extrusionOk="0" h="120000" w="120000">
                <a:moveTo>
                  <a:pt x="119381" y="120000"/>
                </a:moveTo>
                <a:lnTo>
                  <a:pt x="119381" y="0"/>
                </a:lnTo>
                <a:lnTo>
                  <a:pt x="0" y="102519"/>
                </a:lnTo>
                <a:lnTo>
                  <a:pt x="0" y="111023"/>
                </a:lnTo>
                <a:lnTo>
                  <a:pt x="120000" y="118582"/>
                </a:lnTo>
                <a:lnTo>
                  <a:pt x="119381" y="120000"/>
                </a:lnTo>
                <a:close/>
              </a:path>
            </a:pathLst>
          </a:custGeom>
          <a:solidFill>
            <a:schemeClr val="accent1">
              <a:alpha val="3647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383" name="Shape 138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ToolTip</a:t>
            </a:r>
            <a:endParaRPr/>
          </a:p>
        </p:txBody>
      </p:sp>
      <p:sp>
        <p:nvSpPr>
          <p:cNvPr id="1384" name="Shape 1384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Tooltip cho textbox trong Design View</a:t>
            </a:r>
            <a:endParaRPr/>
          </a:p>
        </p:txBody>
      </p:sp>
      <p:pic>
        <p:nvPicPr>
          <p:cNvPr id="1385" name="Shape 1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057400"/>
            <a:ext cx="266700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Shape 13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2590800"/>
            <a:ext cx="23050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Shape 1387"/>
          <p:cNvSpPr/>
          <p:nvPr/>
        </p:nvSpPr>
        <p:spPr>
          <a:xfrm>
            <a:off x="2705100" y="2616200"/>
            <a:ext cx="1447800" cy="3213100"/>
          </a:xfrm>
          <a:custGeom>
            <a:pathLst>
              <a:path extrusionOk="0" h="120000" w="120000">
                <a:moveTo>
                  <a:pt x="119999" y="120000"/>
                </a:moveTo>
                <a:lnTo>
                  <a:pt x="118947" y="0"/>
                </a:lnTo>
                <a:lnTo>
                  <a:pt x="1052" y="3794"/>
                </a:lnTo>
                <a:lnTo>
                  <a:pt x="0" y="10909"/>
                </a:lnTo>
                <a:lnTo>
                  <a:pt x="117894" y="119525"/>
                </a:lnTo>
                <a:lnTo>
                  <a:pt x="119999" y="120000"/>
                </a:lnTo>
                <a:close/>
              </a:path>
            </a:pathLst>
          </a:custGeom>
          <a:solidFill>
            <a:schemeClr val="accent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8" name="Shape 1388"/>
          <p:cNvCxnSpPr/>
          <p:nvPr/>
        </p:nvCxnSpPr>
        <p:spPr>
          <a:xfrm>
            <a:off x="5791200" y="4381500"/>
            <a:ext cx="1143000" cy="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389" name="Shape 1389"/>
          <p:cNvSpPr txBox="1"/>
          <p:nvPr/>
        </p:nvSpPr>
        <p:spPr>
          <a:xfrm>
            <a:off x="6934200" y="4191000"/>
            <a:ext cx="203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Tooltip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395" name="Shape 139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ToolTip</a:t>
            </a:r>
            <a:endParaRPr/>
          </a:p>
        </p:txBody>
      </p:sp>
      <p:sp>
        <p:nvSpPr>
          <p:cNvPr id="1396" name="Shape 1396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tooltip cho button</a:t>
            </a:r>
            <a:endParaRPr/>
          </a:p>
        </p:txBody>
      </p:sp>
      <p:pic>
        <p:nvPicPr>
          <p:cNvPr id="1397" name="Shape 1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209800"/>
            <a:ext cx="26860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Shape 13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2971800"/>
            <a:ext cx="272415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Shape 1399"/>
          <p:cNvSpPr/>
          <p:nvPr/>
        </p:nvSpPr>
        <p:spPr>
          <a:xfrm>
            <a:off x="3314700" y="2832100"/>
            <a:ext cx="571500" cy="3302000"/>
          </a:xfrm>
          <a:custGeom>
            <a:pathLst>
              <a:path extrusionOk="0" h="120000" w="120000">
                <a:moveTo>
                  <a:pt x="120000" y="120000"/>
                </a:moveTo>
                <a:lnTo>
                  <a:pt x="117333" y="5076"/>
                </a:lnTo>
                <a:lnTo>
                  <a:pt x="2666" y="0"/>
                </a:lnTo>
                <a:lnTo>
                  <a:pt x="0" y="8769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00" name="Shape 1400"/>
          <p:cNvCxnSpPr/>
          <p:nvPr/>
        </p:nvCxnSpPr>
        <p:spPr>
          <a:xfrm flipH="1" rot="10800000">
            <a:off x="6324600" y="4610100"/>
            <a:ext cx="609600" cy="11430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401" name="Shape 1401"/>
          <p:cNvSpPr txBox="1"/>
          <p:nvPr/>
        </p:nvSpPr>
        <p:spPr>
          <a:xfrm>
            <a:off x="6934200" y="4419600"/>
            <a:ext cx="20320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Nhập nội dung Tooltip cần hiển thị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407" name="Shape 140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ToolTip</a:t>
            </a:r>
            <a:endParaRPr/>
          </a:p>
        </p:txBody>
      </p:sp>
      <p:sp>
        <p:nvSpPr>
          <p:cNvPr id="1408" name="Shape 140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tooltip cho listbox bằng code</a:t>
            </a:r>
            <a:endParaRPr/>
          </a:p>
        </p:txBody>
      </p:sp>
      <p:pic>
        <p:nvPicPr>
          <p:cNvPr id="1409" name="Shape 1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2324100"/>
            <a:ext cx="31623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Shape 1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400" y="2971800"/>
            <a:ext cx="5029200" cy="1000125"/>
          </a:xfrm>
          <a:prstGeom prst="rect">
            <a:avLst/>
          </a:prstGeom>
          <a:noFill/>
          <a:ln cap="rnd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411" name="Shape 1411"/>
          <p:cNvSpPr/>
          <p:nvPr/>
        </p:nvSpPr>
        <p:spPr>
          <a:xfrm>
            <a:off x="3644900" y="2324100"/>
            <a:ext cx="444500" cy="2387600"/>
          </a:xfrm>
          <a:custGeom>
            <a:pathLst>
              <a:path extrusionOk="0" h="120000" w="120000">
                <a:moveTo>
                  <a:pt x="116571" y="86808"/>
                </a:moveTo>
                <a:lnTo>
                  <a:pt x="113142" y="39574"/>
                </a:lnTo>
                <a:lnTo>
                  <a:pt x="0" y="0"/>
                </a:lnTo>
                <a:lnTo>
                  <a:pt x="3428" y="120000"/>
                </a:lnTo>
                <a:lnTo>
                  <a:pt x="120000" y="84255"/>
                </a:lnTo>
                <a:lnTo>
                  <a:pt x="116571" y="86808"/>
                </a:lnTo>
                <a:close/>
              </a:path>
            </a:pathLst>
          </a:custGeom>
          <a:solidFill>
            <a:schemeClr val="accent1">
              <a:alpha val="2666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12" name="Shape 1412"/>
          <p:cNvCxnSpPr/>
          <p:nvPr/>
        </p:nvCxnSpPr>
        <p:spPr>
          <a:xfrm rot="10800000">
            <a:off x="2895600" y="4343400"/>
            <a:ext cx="3733800" cy="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413" name="Shape 1413"/>
          <p:cNvCxnSpPr/>
          <p:nvPr/>
        </p:nvCxnSpPr>
        <p:spPr>
          <a:xfrm>
            <a:off x="6616700" y="3810000"/>
            <a:ext cx="0" cy="53340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push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419" name="Shape 141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ToolTip</a:t>
            </a:r>
            <a:endParaRPr/>
          </a:p>
        </p:txBody>
      </p:sp>
      <p:sp>
        <p:nvSpPr>
          <p:cNvPr id="1420" name="Shape 142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pic>
        <p:nvPicPr>
          <p:cNvPr id="1421" name="Shape 1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828800"/>
            <a:ext cx="3352800" cy="3078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2" name="Shape 1422"/>
          <p:cNvCxnSpPr/>
          <p:nvPr/>
        </p:nvCxnSpPr>
        <p:spPr>
          <a:xfrm>
            <a:off x="2895600" y="3429000"/>
            <a:ext cx="1600200" cy="0"/>
          </a:xfrm>
          <a:prstGeom prst="straightConnector1">
            <a:avLst/>
          </a:prstGeom>
          <a:noFill/>
          <a:ln cap="flat" cmpd="sng" w="1905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423" name="Shape 1423"/>
          <p:cNvSpPr txBox="1"/>
          <p:nvPr/>
        </p:nvSpPr>
        <p:spPr>
          <a:xfrm>
            <a:off x="4708525" y="3138487"/>
            <a:ext cx="2301875" cy="13112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2E5BE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ToolTip xuất hiện khi user di chuyển chuột vào vùng control </a:t>
            </a:r>
            <a:endParaRPr/>
          </a:p>
        </p:txBody>
      </p:sp>
      <p:pic>
        <p:nvPicPr>
          <p:cNvPr id="1424" name="Shape 1424"/>
          <p:cNvPicPr preferRelativeResize="0"/>
          <p:nvPr/>
        </p:nvPicPr>
        <p:blipFill rotWithShape="1">
          <a:blip r:embed="rId4">
            <a:alphaModFix/>
          </a:blip>
          <a:srcRect b="55853" l="7470" r="53688" t="33216"/>
          <a:stretch/>
        </p:blipFill>
        <p:spPr>
          <a:xfrm>
            <a:off x="876300" y="2992437"/>
            <a:ext cx="1651000" cy="34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Shape 1425"/>
          <p:cNvPicPr preferRelativeResize="0"/>
          <p:nvPr/>
        </p:nvPicPr>
        <p:blipFill rotWithShape="1">
          <a:blip r:embed="rId4">
            <a:alphaModFix/>
          </a:blip>
          <a:srcRect b="48538" l="8075" r="68254" t="45321"/>
          <a:stretch/>
        </p:blipFill>
        <p:spPr>
          <a:xfrm>
            <a:off x="884237" y="2692400"/>
            <a:ext cx="804862" cy="16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431" name="Shape 143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32" name="Shape 1432"/>
          <p:cNvSpPr txBox="1"/>
          <p:nvPr>
            <p:ph idx="1" type="body"/>
          </p:nvPr>
        </p:nvSpPr>
        <p:spPr>
          <a:xfrm>
            <a:off x="322262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Shape 1433"/>
          <p:cNvSpPr txBox="1"/>
          <p:nvPr/>
        </p:nvSpPr>
        <p:spPr>
          <a:xfrm>
            <a:off x="3352800" y="3124200"/>
            <a:ext cx="24765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Mouse Event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439" name="Shape 143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sp>
        <p:nvSpPr>
          <p:cNvPr id="1440" name="Shape 1440"/>
          <p:cNvSpPr txBox="1"/>
          <p:nvPr>
            <p:ph idx="1" type="body"/>
          </p:nvPr>
        </p:nvSpPr>
        <p:spPr>
          <a:xfrm>
            <a:off x="304800" y="1295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Mouse là thiết bị tương tác thông dụng trên GUI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Một số các thao tác phát sinh từ mouse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 chuyển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chuột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 dụng cần xử lý sự kiện chuột nào sẽ khai báo trình xử lý tương ứng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Lớp </a:t>
            </a:r>
            <a:r>
              <a:rPr b="1" i="0" lang="en-US" sz="24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MouseEventArgs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được sử dụng để chứa thông tin truyền vào cho trình xử lý sự kiện mouse.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Mỗi trình xử lý sự kiện sẽ có tham số là đối tượng object và đối tượng MouseEventArgs (hoặc EventArgs)</a:t>
            </a:r>
            <a:endParaRPr/>
          </a:p>
          <a:p>
            <a:pPr indent="-2492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446" name="Shape 144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sp>
        <p:nvSpPr>
          <p:cNvPr id="1447" name="Shape 1447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Tham số cho sự kiện liên quan đến mouse</a:t>
            </a:r>
            <a:endParaRPr/>
          </a:p>
        </p:txBody>
      </p:sp>
      <p:sp>
        <p:nvSpPr>
          <p:cNvPr id="1448" name="Shape 1448"/>
          <p:cNvSpPr txBox="1"/>
          <p:nvPr/>
        </p:nvSpPr>
        <p:spPr>
          <a:xfrm>
            <a:off x="3581400" y="5105400"/>
            <a:ext cx="22256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Tọa độ (x,y) của con trỏ chuột</a:t>
            </a:r>
            <a:endParaRPr/>
          </a:p>
        </p:txBody>
      </p:sp>
      <p:sp>
        <p:nvSpPr>
          <p:cNvPr id="1449" name="Shape 1449"/>
          <p:cNvSpPr txBox="1"/>
          <p:nvPr/>
        </p:nvSpPr>
        <p:spPr>
          <a:xfrm>
            <a:off x="6553200" y="4724400"/>
            <a:ext cx="21574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Button được nhấn</a:t>
            </a:r>
            <a:endParaRPr/>
          </a:p>
        </p:txBody>
      </p:sp>
      <p:sp>
        <p:nvSpPr>
          <p:cNvPr id="1450" name="Shape 1450"/>
          <p:cNvSpPr txBox="1"/>
          <p:nvPr/>
        </p:nvSpPr>
        <p:spPr>
          <a:xfrm>
            <a:off x="762000" y="4648200"/>
            <a:ext cx="20526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Số lần kích chuột</a:t>
            </a:r>
            <a:endParaRPr/>
          </a:p>
        </p:txBody>
      </p:sp>
      <p:cxnSp>
        <p:nvCxnSpPr>
          <p:cNvPr id="1451" name="Shape 1451"/>
          <p:cNvCxnSpPr/>
          <p:nvPr/>
        </p:nvCxnSpPr>
        <p:spPr>
          <a:xfrm flipH="1">
            <a:off x="1752600" y="3733800"/>
            <a:ext cx="1447800" cy="762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452" name="Shape 1452"/>
          <p:cNvCxnSpPr/>
          <p:nvPr/>
        </p:nvCxnSpPr>
        <p:spPr>
          <a:xfrm>
            <a:off x="4800600" y="4038600"/>
            <a:ext cx="0" cy="990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453" name="Shape 1453"/>
          <p:cNvCxnSpPr/>
          <p:nvPr/>
        </p:nvCxnSpPr>
        <p:spPr>
          <a:xfrm>
            <a:off x="6324600" y="3810000"/>
            <a:ext cx="1447800" cy="838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454" name="Shape 1454"/>
          <p:cNvSpPr txBox="1"/>
          <p:nvPr/>
        </p:nvSpPr>
        <p:spPr>
          <a:xfrm>
            <a:off x="3124200" y="2895600"/>
            <a:ext cx="3078162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imes New Roman"/>
              <a:buNone/>
            </a:pPr>
            <a:r>
              <a:rPr b="1" i="1" lang="en-US" sz="32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MouseEventArgs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Shape 1459"/>
          <p:cNvSpPr txBox="1"/>
          <p:nvPr/>
        </p:nvSpPr>
        <p:spPr>
          <a:xfrm>
            <a:off x="6667500" y="6400800"/>
            <a:ext cx="21336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460" name="Shape 146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graphicFrame>
        <p:nvGraphicFramePr>
          <p:cNvPr id="1461" name="Shape 1461"/>
          <p:cNvGraphicFramePr/>
          <p:nvPr/>
        </p:nvGraphicFramePr>
        <p:xfrm>
          <a:off x="3810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1905000"/>
                <a:gridCol w="806450"/>
                <a:gridCol w="5899150"/>
              </a:tblGrid>
              <a:tr h="4572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US" sz="24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Sự kiện chuột với tham số kiểu EventArgs</a:t>
                      </a:r>
                      <a:endParaRPr/>
                    </a:p>
                  </a:txBody>
                  <a:tcPr marT="45725" marB="45725" marR="0" marL="0"/>
                </a:tc>
                <a:tc hMerge="1"/>
                <a:tc hMerge="1"/>
              </a:tr>
              <a:tr h="71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MouseEnter</a:t>
                      </a:r>
                      <a:endParaRPr/>
                    </a:p>
                  </a:txBody>
                  <a:tcPr marT="45725" marB="45725" marR="0" marL="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Xuất hiện khi con trỏ chuột đi vào vùng biên của control</a:t>
                      </a:r>
                      <a:endParaRPr/>
                    </a:p>
                  </a:txBody>
                  <a:tcPr marT="45725" marB="45725" marR="0" marL="0"/>
                </a:tc>
                <a:tc hMerge="1"/>
              </a:tr>
              <a:tr h="71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MouseLeave</a:t>
                      </a:r>
                      <a:endParaRPr/>
                    </a:p>
                  </a:txBody>
                  <a:tcPr marT="45725" marB="45725" marR="0" marL="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Xuất hiện khi con trỏ chuột rời khỏi biên của control</a:t>
                      </a:r>
                      <a:endParaRPr/>
                    </a:p>
                  </a:txBody>
                  <a:tcPr marT="45725" marB="45725" marR="0" marL="0"/>
                </a:tc>
                <a:tc hMerge="1"/>
              </a:tr>
              <a:tr h="4572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US" sz="24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Sự kiện chuột với tham số kiểu MouseEventArgs</a:t>
                      </a:r>
                      <a:endParaRPr/>
                    </a:p>
                  </a:txBody>
                  <a:tcPr marT="45725" marB="45725" marR="0" marL="0"/>
                </a:tc>
                <a:tc hMerge="1"/>
                <a:tc hMerge="1"/>
              </a:tr>
              <a:tr h="7762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MouseDown/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MouseUp</a:t>
                      </a:r>
                      <a:endParaRPr/>
                    </a:p>
                  </a:txBody>
                  <a:tcPr marT="45725" marB="45725" marR="0" marL="0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Xuất hiện khi button được nhấn/thả và con trỏ chuột đang ở trong vùng biên của control</a:t>
                      </a:r>
                      <a:endParaRPr/>
                    </a:p>
                  </a:txBody>
                  <a:tcPr marT="45725" marB="45725" marR="0" marL="0"/>
                </a:tc>
              </a:tr>
              <a:tr h="7159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MouseMove</a:t>
                      </a:r>
                      <a:endParaRPr/>
                    </a:p>
                  </a:txBody>
                  <a:tcPr marT="45725" marB="45725" marR="0" marL="0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Xuất hiện khi chuột di chuyển và con trỏ chuột ở trong vùng biên của control</a:t>
                      </a:r>
                      <a:endParaRPr/>
                    </a:p>
                  </a:txBody>
                  <a:tcPr marT="45725" marB="45725" marR="0" marL="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Control Layout - Docking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4572000" y="4419600"/>
            <a:ext cx="635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8353425" y="4419600"/>
            <a:ext cx="7905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8156575" y="4876800"/>
            <a:ext cx="9874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Bottom</a:t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7239000" y="5562600"/>
            <a:ext cx="7493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None</a:t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676400"/>
            <a:ext cx="3219450" cy="22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1752600"/>
            <a:ext cx="2200275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3810000" y="1765300"/>
            <a:ext cx="2247900" cy="3822700"/>
          </a:xfrm>
          <a:custGeom>
            <a:pathLst>
              <a:path extrusionOk="0" h="120000" w="120000">
                <a:moveTo>
                  <a:pt x="119235" y="0"/>
                </a:moveTo>
                <a:lnTo>
                  <a:pt x="120000" y="120000"/>
                </a:lnTo>
                <a:lnTo>
                  <a:pt x="0" y="12358"/>
                </a:lnTo>
                <a:lnTo>
                  <a:pt x="0" y="6378"/>
                </a:lnTo>
                <a:lnTo>
                  <a:pt x="119235" y="0"/>
                </a:lnTo>
                <a:close/>
              </a:path>
            </a:pathLst>
          </a:custGeom>
          <a:solidFill>
            <a:srgbClr val="99CCFF">
              <a:alpha val="1843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7162800" y="4343400"/>
            <a:ext cx="5492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</a:t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7391400" y="3505200"/>
            <a:ext cx="6223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</a:t>
            </a:r>
            <a:endParaRPr/>
          </a:p>
        </p:txBody>
      </p:sp>
      <p:cxnSp>
        <p:nvCxnSpPr>
          <p:cNvPr id="229" name="Shape 229"/>
          <p:cNvCxnSpPr/>
          <p:nvPr/>
        </p:nvCxnSpPr>
        <p:spPr>
          <a:xfrm>
            <a:off x="5181600" y="45974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230" name="Shape 230"/>
          <p:cNvCxnSpPr/>
          <p:nvPr/>
        </p:nvCxnSpPr>
        <p:spPr>
          <a:xfrm rot="10800000">
            <a:off x="7848600" y="4597400"/>
            <a:ext cx="53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231" name="Shape 231"/>
          <p:cNvCxnSpPr/>
          <p:nvPr/>
        </p:nvCxnSpPr>
        <p:spPr>
          <a:xfrm rot="10800000">
            <a:off x="7620000" y="4902200"/>
            <a:ext cx="609600" cy="20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232" name="Shape 232"/>
          <p:cNvCxnSpPr/>
          <p:nvPr/>
        </p:nvCxnSpPr>
        <p:spPr>
          <a:xfrm rot="10800000">
            <a:off x="7543800" y="5105400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233" name="Shape 233"/>
          <p:cNvCxnSpPr/>
          <p:nvPr/>
        </p:nvCxnSpPr>
        <p:spPr>
          <a:xfrm>
            <a:off x="7620000" y="38862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467" name="Shape 146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graphicFrame>
        <p:nvGraphicFramePr>
          <p:cNvPr id="1468" name="Shape 1468"/>
          <p:cNvGraphicFramePr/>
          <p:nvPr/>
        </p:nvGraphicFramePr>
        <p:xfrm>
          <a:off x="3810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1355725"/>
                <a:gridCol w="7254875"/>
              </a:tblGrid>
              <a:tr h="5191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US" sz="24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của lớp MouseEventArgs</a:t>
                      </a:r>
                      <a:endParaRPr/>
                    </a:p>
                  </a:txBody>
                  <a:tcPr marT="0" marB="0" marR="0" marL="0"/>
                </a:tc>
                <a:tc hMerge="1"/>
              </a:tr>
              <a:tr h="796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Button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Button được nhấn {Left, Right, Middle, none} có kiểu là MouseButtons</a:t>
                      </a:r>
                      <a:endParaRPr/>
                    </a:p>
                  </a:txBody>
                  <a:tcPr marT="0" marB="0" marR="0" marL="0"/>
                </a:tc>
              </a:tr>
              <a:tr h="45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Clicks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Số lần button được nhấn</a:t>
                      </a:r>
                      <a:endParaRPr/>
                    </a:p>
                  </a:txBody>
                  <a:tcPr marT="0" marB="0" marR="0" marL="0"/>
                </a:tc>
              </a:tr>
              <a:tr h="449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Tọa độ x của con trỏ chuột trong control</a:t>
                      </a:r>
                      <a:endParaRPr/>
                    </a:p>
                  </a:txBody>
                  <a:tcPr marT="0" marB="0" marR="0" marL="0"/>
                </a:tc>
              </a:tr>
              <a:tr h="45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Tọa độ y của con trỏ chuột trong control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474" name="Shape 147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sp>
        <p:nvSpPr>
          <p:cNvPr id="1475" name="Shape 147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MouseMove</a:t>
            </a:r>
            <a:endParaRPr/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905000"/>
            <a:ext cx="351472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Shape 1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2743200"/>
            <a:ext cx="272415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Shape 1478"/>
          <p:cNvSpPr/>
          <p:nvPr/>
        </p:nvSpPr>
        <p:spPr>
          <a:xfrm>
            <a:off x="3733800" y="4191000"/>
            <a:ext cx="533400" cy="381000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9" name="Shape 14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1400" y="1447800"/>
            <a:ext cx="5276850" cy="1238250"/>
          </a:xfrm>
          <a:prstGeom prst="rect">
            <a:avLst/>
          </a:prstGeom>
          <a:noFill/>
          <a:ln cap="rnd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480" name="Shape 1480"/>
          <p:cNvSpPr/>
          <p:nvPr/>
        </p:nvSpPr>
        <p:spPr>
          <a:xfrm rot="-8100000">
            <a:off x="5257800" y="3581400"/>
            <a:ext cx="2667000" cy="731837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1" name="Shape 1481"/>
          <p:cNvSpPr/>
          <p:nvPr/>
        </p:nvSpPr>
        <p:spPr>
          <a:xfrm rot="-2100000">
            <a:off x="2209800" y="4038600"/>
            <a:ext cx="685800" cy="7620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1487" name="Shape 1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700" y="2082800"/>
            <a:ext cx="352425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Shape 148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sp>
        <p:nvSpPr>
          <p:cNvPr id="1489" name="Shape 148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cxnSp>
        <p:nvCxnSpPr>
          <p:cNvPr id="1490" name="Shape 1490"/>
          <p:cNvCxnSpPr/>
          <p:nvPr/>
        </p:nvCxnSpPr>
        <p:spPr>
          <a:xfrm>
            <a:off x="2311400" y="30861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491" name="Shape 1491"/>
          <p:cNvCxnSpPr/>
          <p:nvPr/>
        </p:nvCxnSpPr>
        <p:spPr>
          <a:xfrm>
            <a:off x="2463800" y="2895600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492" name="Shape 1492"/>
          <p:cNvSpPr txBox="1"/>
          <p:nvPr/>
        </p:nvSpPr>
        <p:spPr>
          <a:xfrm>
            <a:off x="2514600" y="5410200"/>
            <a:ext cx="26066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Hiển thị tọa độ hiện tại của con trỏ chuột</a:t>
            </a:r>
            <a:endParaRPr/>
          </a:p>
        </p:txBody>
      </p:sp>
      <p:cxnSp>
        <p:nvCxnSpPr>
          <p:cNvPr id="1493" name="Shape 1493"/>
          <p:cNvCxnSpPr/>
          <p:nvPr/>
        </p:nvCxnSpPr>
        <p:spPr>
          <a:xfrm rot="10800000">
            <a:off x="2819400" y="5105400"/>
            <a:ext cx="609600" cy="30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494" name="Shape 1494"/>
          <p:cNvCxnSpPr/>
          <p:nvPr/>
        </p:nvCxnSpPr>
        <p:spPr>
          <a:xfrm rot="10800000">
            <a:off x="2895600" y="3124200"/>
            <a:ext cx="36576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495" name="Shape 1495"/>
          <p:cNvSpPr txBox="1"/>
          <p:nvPr/>
        </p:nvSpPr>
        <p:spPr>
          <a:xfrm>
            <a:off x="6629400" y="2667000"/>
            <a:ext cx="21494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Vị trí hiện tại của con trỏ chuột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hape 150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01" name="Shape 150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thao tác: kích chuột trái tại một điểm A, giữ chuột trái và di chuyển chuột, chương trình sẽ vẽ đường thẳng từ điểm A đến vị trí hiện tại chuột.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sự kiện cần xử lý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MouseDown: 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Xác định điểm A ban đầu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MouseMove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Kiểm tra nếu Left button của chuột đang giữ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❑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Graphics để vẽ đường thẳng từ A đến vị trí hiện tại</a:t>
            </a:r>
            <a:endParaRPr/>
          </a:p>
          <a:p>
            <a:pPr indent="-252095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08" name="Shape 150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sp>
        <p:nvSpPr>
          <p:cNvPr id="1509" name="Shape 1509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1: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biến lưu trữ điểm A khi user kích chuột trái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Biến pA có kiểu Point là biến thành viên của lớp Form1</a:t>
            </a:r>
            <a:endParaRPr/>
          </a:p>
        </p:txBody>
      </p:sp>
      <p:pic>
        <p:nvPicPr>
          <p:cNvPr id="1510" name="Shape 1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3962400"/>
            <a:ext cx="4933950" cy="14573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511" name="Shape 1511"/>
          <p:cNvSpPr txBox="1"/>
          <p:nvPr/>
        </p:nvSpPr>
        <p:spPr>
          <a:xfrm>
            <a:off x="4038600" y="3048000"/>
            <a:ext cx="14335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 Form1</a:t>
            </a:r>
            <a:endParaRPr/>
          </a:p>
        </p:txBody>
      </p:sp>
      <p:cxnSp>
        <p:nvCxnSpPr>
          <p:cNvPr id="1512" name="Shape 1512"/>
          <p:cNvCxnSpPr/>
          <p:nvPr/>
        </p:nvCxnSpPr>
        <p:spPr>
          <a:xfrm flipH="1">
            <a:off x="3962400" y="3429000"/>
            <a:ext cx="838200" cy="45720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513" name="Shape 1513"/>
          <p:cNvSpPr/>
          <p:nvPr/>
        </p:nvSpPr>
        <p:spPr>
          <a:xfrm>
            <a:off x="3416300" y="4229100"/>
            <a:ext cx="317500" cy="330200"/>
          </a:xfrm>
          <a:prstGeom prst="ellipse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4" name="Shape 1514"/>
          <p:cNvSpPr txBox="1"/>
          <p:nvPr/>
        </p:nvSpPr>
        <p:spPr>
          <a:xfrm>
            <a:off x="5257800" y="5562600"/>
            <a:ext cx="30638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Biến pA lưu giữ tọa độ khi chuột trái được click</a:t>
            </a:r>
            <a:endParaRPr/>
          </a:p>
        </p:txBody>
      </p:sp>
      <p:cxnSp>
        <p:nvCxnSpPr>
          <p:cNvPr id="1515" name="Shape 1515"/>
          <p:cNvCxnSpPr/>
          <p:nvPr/>
        </p:nvCxnSpPr>
        <p:spPr>
          <a:xfrm>
            <a:off x="3810000" y="4572000"/>
            <a:ext cx="2209800" cy="99060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21" name="Shape 152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sp>
        <p:nvSpPr>
          <p:cNvPr id="1522" name="Shape 1522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2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xử lý sự kiện MouseDown trong Form1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cửa sổ event của Form1, kích đúp vào sự kiện MouseDown</a:t>
            </a:r>
            <a:endParaRPr/>
          </a:p>
          <a:p>
            <a:pPr indent="-268605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3" name="Shape 1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2943225"/>
            <a:ext cx="26384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6886575" y="4010025"/>
            <a:ext cx="533400" cy="381000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657600"/>
            <a:ext cx="5257800" cy="94297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526" name="Shape 1526"/>
          <p:cNvSpPr txBox="1"/>
          <p:nvPr/>
        </p:nvSpPr>
        <p:spPr>
          <a:xfrm>
            <a:off x="1143000" y="5257800"/>
            <a:ext cx="34718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Lưu lại điểm được nhấn chuột</a:t>
            </a:r>
            <a:endParaRPr/>
          </a:p>
        </p:txBody>
      </p:sp>
      <p:cxnSp>
        <p:nvCxnSpPr>
          <p:cNvPr id="1527" name="Shape 1527"/>
          <p:cNvCxnSpPr/>
          <p:nvPr/>
        </p:nvCxnSpPr>
        <p:spPr>
          <a:xfrm>
            <a:off x="1600200" y="4419600"/>
            <a:ext cx="1295400" cy="76200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33" name="Shape 153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sp>
        <p:nvSpPr>
          <p:cNvPr id="1534" name="Shape 1534"/>
          <p:cNvSpPr txBox="1"/>
          <p:nvPr>
            <p:ph idx="1" type="body"/>
          </p:nvPr>
        </p:nvSpPr>
        <p:spPr>
          <a:xfrm>
            <a:off x="304800" y="13716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3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Cài đặt xử lý sự kiện MouseMove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Kiểm tra nếu LeftButton được nhấn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❑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Vẽ đường thẳng từ pA đến vị trí hiện tại</a:t>
            </a:r>
            <a:endParaRPr/>
          </a:p>
        </p:txBody>
      </p:sp>
      <p:pic>
        <p:nvPicPr>
          <p:cNvPr id="1535" name="Shape 1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1676400"/>
            <a:ext cx="26384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Shape 1536"/>
          <p:cNvSpPr/>
          <p:nvPr/>
        </p:nvSpPr>
        <p:spPr>
          <a:xfrm>
            <a:off x="6858000" y="2895600"/>
            <a:ext cx="533400" cy="381000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7" name="Shape 15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437" y="3733800"/>
            <a:ext cx="6294437" cy="1981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push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43" name="Shape 154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Mouse Event</a:t>
            </a:r>
            <a:endParaRPr/>
          </a:p>
        </p:txBody>
      </p:sp>
      <p:sp>
        <p:nvSpPr>
          <p:cNvPr id="1544" name="Shape 154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5" name="Shape 1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4105275" cy="3629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6" name="Shape 1546"/>
          <p:cNvCxnSpPr/>
          <p:nvPr/>
        </p:nvCxnSpPr>
        <p:spPr>
          <a:xfrm>
            <a:off x="3721100" y="3771900"/>
            <a:ext cx="304800" cy="0"/>
          </a:xfrm>
          <a:prstGeom prst="straightConnector1">
            <a:avLst/>
          </a:prstGeom>
          <a:noFill/>
          <a:ln cap="flat" cmpd="sng" w="12700">
            <a:solidFill>
              <a:srgbClr val="00FFCC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547" name="Shape 1547"/>
          <p:cNvCxnSpPr/>
          <p:nvPr/>
        </p:nvCxnSpPr>
        <p:spPr>
          <a:xfrm>
            <a:off x="3873500" y="3581400"/>
            <a:ext cx="0" cy="381000"/>
          </a:xfrm>
          <a:prstGeom prst="straightConnector1">
            <a:avLst/>
          </a:prstGeom>
          <a:noFill/>
          <a:ln cap="flat" cmpd="sng" w="12700">
            <a:solidFill>
              <a:srgbClr val="00FFCC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descr="j0423818[1]" id="1548" name="Shape 15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3200400"/>
            <a:ext cx="1219200" cy="8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Shape 1549"/>
          <p:cNvSpPr/>
          <p:nvPr/>
        </p:nvSpPr>
        <p:spPr>
          <a:xfrm>
            <a:off x="6324600" y="1600200"/>
            <a:ext cx="2209800" cy="1295400"/>
          </a:xfrm>
          <a:prstGeom prst="cloudCallout">
            <a:avLst>
              <a:gd fmla="val 6067" name="adj1"/>
              <a:gd fmla="val 28032" name="adj2"/>
            </a:avLst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imes New Roman"/>
              <a:buNone/>
            </a:pPr>
            <a:r>
              <a:rPr b="1" i="0" lang="en-US" sz="17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Tại sao có hiệu ứng vậy?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imes New Roman"/>
              <a:buNone/>
            </a:pPr>
            <a:r>
              <a:rPr b="1" i="0" lang="en-US" sz="17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 tự cải tiến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55" name="Shape 155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56" name="Shape 1556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Shape 1557"/>
          <p:cNvSpPr txBox="1"/>
          <p:nvPr/>
        </p:nvSpPr>
        <p:spPr>
          <a:xfrm>
            <a:off x="3124200" y="3048000"/>
            <a:ext cx="2862262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i="1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Keyboard Event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Shape 156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63" name="Shape 156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sp>
        <p:nvSpPr>
          <p:cNvPr id="1564" name="Shape 1564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Phát sinh khi một phím được nhấn hoặc thả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3 sự kiện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KeyPress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KeyUp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KeyDown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KeyPress phát sinh kèm theo với mã ASCII của phím được nhấn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KeyPress không cho biết trạng thái các phím bổ sung {</a:t>
            </a: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Shift, Alt, Ctrl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…}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KeyUp &amp; KeyDown để xác định trạng thái các phím bổ sung.</a:t>
            </a:r>
            <a:endParaRPr/>
          </a:p>
          <a:p>
            <a:pPr indent="-24384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Control Layout - Docking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1447800"/>
            <a:ext cx="25336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3886200"/>
            <a:ext cx="252412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3733800"/>
            <a:ext cx="25336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3962400" y="3276600"/>
            <a:ext cx="1101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TextBox</a:t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295400"/>
            <a:ext cx="257175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 rot="-8460000">
            <a:off x="2125662" y="2319337"/>
            <a:ext cx="2133600" cy="457200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30000"/>
                </a:lnTo>
                <a:lnTo>
                  <a:pt x="18750" y="30000"/>
                </a:lnTo>
                <a:lnTo>
                  <a:pt x="18750" y="90000"/>
                </a:lnTo>
                <a:lnTo>
                  <a:pt x="90000" y="90000"/>
                </a:lnTo>
                <a:lnTo>
                  <a:pt x="90000" y="120000"/>
                </a:lnTo>
                <a:lnTo>
                  <a:pt x="120000" y="60000"/>
                </a:lnTo>
                <a:lnTo>
                  <a:pt x="90000" y="0"/>
                </a:lnTo>
                <a:close/>
              </a:path>
              <a:path extrusionOk="0" h="120000" w="120000">
                <a:moveTo>
                  <a:pt x="7500" y="30000"/>
                </a:moveTo>
                <a:lnTo>
                  <a:pt x="7500" y="90000"/>
                </a:lnTo>
                <a:lnTo>
                  <a:pt x="15000" y="90000"/>
                </a:lnTo>
                <a:lnTo>
                  <a:pt x="15000" y="30000"/>
                </a:lnTo>
                <a:lnTo>
                  <a:pt x="7500" y="30000"/>
                </a:lnTo>
                <a:close/>
              </a:path>
              <a:path extrusionOk="0" h="120000" w="120000">
                <a:moveTo>
                  <a:pt x="0" y="30000"/>
                </a:moveTo>
                <a:lnTo>
                  <a:pt x="0" y="90000"/>
                </a:lnTo>
                <a:lnTo>
                  <a:pt x="3750" y="90000"/>
                </a:lnTo>
                <a:lnTo>
                  <a:pt x="3750" y="30000"/>
                </a:lnTo>
                <a:lnTo>
                  <a:pt x="0" y="30000"/>
                </a:lnTo>
                <a:close/>
              </a:path>
            </a:pathLst>
          </a:custGeom>
          <a:solidFill>
            <a:schemeClr val="accent1">
              <a:alpha val="2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2438400" y="2362200"/>
            <a:ext cx="15859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Dock = None</a:t>
            </a:r>
            <a:endParaRPr/>
          </a:p>
        </p:txBody>
      </p:sp>
      <p:sp>
        <p:nvSpPr>
          <p:cNvPr id="248" name="Shape 248"/>
          <p:cNvSpPr/>
          <p:nvPr/>
        </p:nvSpPr>
        <p:spPr>
          <a:xfrm flipH="1" rot="8460000">
            <a:off x="4495800" y="2362200"/>
            <a:ext cx="2133600" cy="457200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30000"/>
                </a:lnTo>
                <a:lnTo>
                  <a:pt x="18750" y="30000"/>
                </a:lnTo>
                <a:lnTo>
                  <a:pt x="18750" y="90000"/>
                </a:lnTo>
                <a:lnTo>
                  <a:pt x="90000" y="90000"/>
                </a:lnTo>
                <a:lnTo>
                  <a:pt x="90000" y="120000"/>
                </a:lnTo>
                <a:lnTo>
                  <a:pt x="120000" y="60000"/>
                </a:lnTo>
                <a:lnTo>
                  <a:pt x="90000" y="0"/>
                </a:lnTo>
                <a:close/>
              </a:path>
              <a:path extrusionOk="0" h="120000" w="120000">
                <a:moveTo>
                  <a:pt x="7500" y="30000"/>
                </a:moveTo>
                <a:lnTo>
                  <a:pt x="7500" y="90000"/>
                </a:lnTo>
                <a:lnTo>
                  <a:pt x="15000" y="90000"/>
                </a:lnTo>
                <a:lnTo>
                  <a:pt x="15000" y="30000"/>
                </a:lnTo>
                <a:lnTo>
                  <a:pt x="7500" y="30000"/>
                </a:lnTo>
                <a:close/>
              </a:path>
              <a:path extrusionOk="0" h="120000" w="120000">
                <a:moveTo>
                  <a:pt x="0" y="30000"/>
                </a:moveTo>
                <a:lnTo>
                  <a:pt x="0" y="90000"/>
                </a:lnTo>
                <a:lnTo>
                  <a:pt x="3750" y="90000"/>
                </a:lnTo>
                <a:lnTo>
                  <a:pt x="3750" y="30000"/>
                </a:lnTo>
                <a:lnTo>
                  <a:pt x="0" y="30000"/>
                </a:lnTo>
                <a:close/>
              </a:path>
            </a:pathLst>
          </a:custGeom>
          <a:solidFill>
            <a:schemeClr val="accent1">
              <a:alpha val="2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5018087" y="2362200"/>
            <a:ext cx="14589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Dock = Top</a:t>
            </a:r>
            <a:endParaRPr/>
          </a:p>
        </p:txBody>
      </p:sp>
      <p:sp>
        <p:nvSpPr>
          <p:cNvPr id="250" name="Shape 250"/>
          <p:cNvSpPr/>
          <p:nvPr/>
        </p:nvSpPr>
        <p:spPr>
          <a:xfrm flipH="1" rot="-2340000">
            <a:off x="2133600" y="4267200"/>
            <a:ext cx="2133600" cy="457200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30000"/>
                </a:lnTo>
                <a:lnTo>
                  <a:pt x="18750" y="30000"/>
                </a:lnTo>
                <a:lnTo>
                  <a:pt x="18750" y="90000"/>
                </a:lnTo>
                <a:lnTo>
                  <a:pt x="90000" y="90000"/>
                </a:lnTo>
                <a:lnTo>
                  <a:pt x="90000" y="120000"/>
                </a:lnTo>
                <a:lnTo>
                  <a:pt x="120000" y="60000"/>
                </a:lnTo>
                <a:lnTo>
                  <a:pt x="90000" y="0"/>
                </a:lnTo>
                <a:close/>
              </a:path>
              <a:path extrusionOk="0" h="120000" w="120000">
                <a:moveTo>
                  <a:pt x="7500" y="30000"/>
                </a:moveTo>
                <a:lnTo>
                  <a:pt x="7500" y="90000"/>
                </a:lnTo>
                <a:lnTo>
                  <a:pt x="15000" y="90000"/>
                </a:lnTo>
                <a:lnTo>
                  <a:pt x="15000" y="30000"/>
                </a:lnTo>
                <a:lnTo>
                  <a:pt x="7500" y="30000"/>
                </a:lnTo>
                <a:close/>
              </a:path>
              <a:path extrusionOk="0" h="120000" w="120000">
                <a:moveTo>
                  <a:pt x="0" y="30000"/>
                </a:moveTo>
                <a:lnTo>
                  <a:pt x="0" y="90000"/>
                </a:lnTo>
                <a:lnTo>
                  <a:pt x="3750" y="90000"/>
                </a:lnTo>
                <a:lnTo>
                  <a:pt x="3750" y="30000"/>
                </a:lnTo>
                <a:lnTo>
                  <a:pt x="0" y="30000"/>
                </a:lnTo>
                <a:close/>
              </a:path>
            </a:pathLst>
          </a:custGeom>
          <a:solidFill>
            <a:schemeClr val="accent1">
              <a:alpha val="2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Shape 251"/>
          <p:cNvSpPr/>
          <p:nvPr/>
        </p:nvSpPr>
        <p:spPr>
          <a:xfrm rot="2340000">
            <a:off x="4495800" y="4267200"/>
            <a:ext cx="2133600" cy="457200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30000"/>
                </a:lnTo>
                <a:lnTo>
                  <a:pt x="18750" y="30000"/>
                </a:lnTo>
                <a:lnTo>
                  <a:pt x="18750" y="90000"/>
                </a:lnTo>
                <a:lnTo>
                  <a:pt x="90000" y="90000"/>
                </a:lnTo>
                <a:lnTo>
                  <a:pt x="90000" y="120000"/>
                </a:lnTo>
                <a:lnTo>
                  <a:pt x="120000" y="60000"/>
                </a:lnTo>
                <a:lnTo>
                  <a:pt x="90000" y="0"/>
                </a:lnTo>
                <a:close/>
              </a:path>
              <a:path extrusionOk="0" h="120000" w="120000">
                <a:moveTo>
                  <a:pt x="7500" y="30000"/>
                </a:moveTo>
                <a:lnTo>
                  <a:pt x="7500" y="90000"/>
                </a:lnTo>
                <a:lnTo>
                  <a:pt x="15000" y="90000"/>
                </a:lnTo>
                <a:lnTo>
                  <a:pt x="15000" y="30000"/>
                </a:lnTo>
                <a:lnTo>
                  <a:pt x="7500" y="30000"/>
                </a:lnTo>
                <a:close/>
              </a:path>
              <a:path extrusionOk="0" h="120000" w="120000">
                <a:moveTo>
                  <a:pt x="0" y="30000"/>
                </a:moveTo>
                <a:lnTo>
                  <a:pt x="0" y="90000"/>
                </a:lnTo>
                <a:lnTo>
                  <a:pt x="3750" y="90000"/>
                </a:lnTo>
                <a:lnTo>
                  <a:pt x="3750" y="30000"/>
                </a:lnTo>
                <a:lnTo>
                  <a:pt x="0" y="30000"/>
                </a:lnTo>
                <a:close/>
              </a:path>
            </a:pathLst>
          </a:custGeom>
          <a:solidFill>
            <a:schemeClr val="accent1">
              <a:alpha val="2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1600200" y="3962400"/>
            <a:ext cx="29718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Dock = Fill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TextBox.Multiline = True</a:t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5181600" y="4267200"/>
            <a:ext cx="18240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Dock = Bottom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 txBox="1"/>
          <p:nvPr/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70" name="Shape 157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graphicFrame>
        <p:nvGraphicFramePr>
          <p:cNvPr id="1571" name="Shape 1571"/>
          <p:cNvGraphicFramePr/>
          <p:nvPr/>
        </p:nvGraphicFramePr>
        <p:xfrm>
          <a:off x="457200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2286000"/>
                <a:gridCol w="5943600"/>
              </a:tblGrid>
              <a:tr h="3968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Sự kiện với tham số kiểu KeyEventArgs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KeyDown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Phát sinh khi phím được nhấn</a:t>
                      </a:r>
                      <a:endParaRPr/>
                    </a:p>
                  </a:txBody>
                  <a:tcPr marT="45700" marB="45700" marR="0" marL="0"/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KeyUp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Phát sinh khi phím được thả</a:t>
                      </a:r>
                      <a:endParaRPr/>
                    </a:p>
                  </a:txBody>
                  <a:tcPr marT="45700" marB="45700" marR="0" marL="0"/>
                </a:tc>
              </a:tr>
              <a:tr h="3952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Sự kiện với tham số kiểu KeyPressEventArgs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KeyPress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Khởi tạo khi phím được nhấn</a:t>
                      </a:r>
                      <a:endParaRPr/>
                    </a:p>
                  </a:txBody>
                  <a:tcPr marT="45700" marB="45700" marR="0" marL="0"/>
                </a:tc>
              </a:tr>
              <a:tr h="3968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của lớp KeyPressEventArgs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KeyChar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Chứa ký tự ASCII của phím được nhấn</a:t>
                      </a:r>
                      <a:endParaRPr/>
                    </a:p>
                  </a:txBody>
                  <a:tcPr marT="45700" marB="45700" marR="0" marL="0"/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Handled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 biết sự kiện KeyPress có được xử lý chưa</a:t>
                      </a:r>
                      <a:endParaRPr/>
                    </a:p>
                  </a:txBody>
                  <a:tcPr marT="45700" marB="45700" marR="0" marL="0"/>
                </a:tc>
              </a:tr>
              <a:tr h="3952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của lớp KeyEventArgs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Alt, Control, Shift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Trạng thái các phím bổ sung</a:t>
                      </a:r>
                      <a:endParaRPr/>
                    </a:p>
                  </a:txBody>
                  <a:tcPr marT="45700" marB="45700" marR="0" marL="0"/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Handled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 biết sự kiện đã xử lý</a:t>
                      </a:r>
                      <a:endParaRPr/>
                    </a:p>
                  </a:txBody>
                  <a:tcPr marT="45700" marB="45700" marR="0" marL="0"/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0" marL="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 txBox="1"/>
          <p:nvPr/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77" name="Shape 157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graphicFrame>
        <p:nvGraphicFramePr>
          <p:cNvPr id="1578" name="Shape 1578"/>
          <p:cNvGraphicFramePr/>
          <p:nvPr/>
        </p:nvGraphicFramePr>
        <p:xfrm>
          <a:off x="457200" y="129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1981200"/>
                <a:gridCol w="6248400"/>
              </a:tblGrid>
              <a:tr h="4572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US" sz="24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của lớp KeyEventArgs (tt)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82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KeyCode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mã ký tự được định nghĩa trong Keys enumeration</a:t>
                      </a:r>
                      <a:endParaRPr/>
                    </a:p>
                  </a:txBody>
                  <a:tcPr marT="45700" marB="45700" marR="0" marL="0"/>
                </a:tc>
              </a:tr>
              <a:tr h="82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KeyData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Chứa mã ký tự với thông tin phím bổ sung</a:t>
                      </a:r>
                      <a:endParaRPr/>
                    </a:p>
                  </a:txBody>
                  <a:tcPr marT="45700" marB="45700" marR="0" marL="0"/>
                </a:tc>
              </a:tr>
              <a:tr h="82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KeyValue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số int, đây chính là mã Windows Virtual Key Code</a:t>
                      </a:r>
                      <a:endParaRPr/>
                    </a:p>
                  </a:txBody>
                  <a:tcPr marT="45700" marB="45700" marR="0" marL="0"/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Modifier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giá trị của phím bổ sung</a:t>
                      </a:r>
                      <a:endParaRPr/>
                    </a:p>
                  </a:txBody>
                  <a:tcPr marT="45700" marB="45700" marR="0" marL="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84" name="Shape 158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sp>
        <p:nvSpPr>
          <p:cNvPr id="1585" name="Shape 158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Keys</a:t>
            </a: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Enumeration</a:t>
            </a:r>
            <a:endParaRPr/>
          </a:p>
        </p:txBody>
      </p:sp>
      <p:pic>
        <p:nvPicPr>
          <p:cNvPr id="1586" name="Shape 1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743200"/>
            <a:ext cx="136207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Shape 15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2743200"/>
            <a:ext cx="13716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Shape 15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7600" y="2743200"/>
            <a:ext cx="1390650" cy="234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9" name="Shape 1589"/>
          <p:cNvCxnSpPr/>
          <p:nvPr/>
        </p:nvCxnSpPr>
        <p:spPr>
          <a:xfrm>
            <a:off x="5562600" y="3886200"/>
            <a:ext cx="838200" cy="0"/>
          </a:xfrm>
          <a:prstGeom prst="straightConnector1">
            <a:avLst/>
          </a:prstGeom>
          <a:noFill/>
          <a:ln cap="rnd" cmpd="sng" w="76200">
            <a:solidFill>
              <a:srgbClr val="3964EF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1590" name="Shape 15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875" y="2743200"/>
            <a:ext cx="13811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Shape 159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96" name="Shape 159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sp>
        <p:nvSpPr>
          <p:cNvPr id="1597" name="Shape 1597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Minh họa các sự kiện: KeyPress, KeyDown, KeyUp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user nhấn một phím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Bắt sự kiện KeyPress: xuất ra phím được nhấn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Bắt sự kiện KeyDown: xuất ra các tham số trong KeyEventArgs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user thả phím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Xóa các thông tin mô tả phím được nhấn trong các label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thực hiện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một form minh họa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kế trên form có 2 Label: 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lblChar: hiển thị ký tự được nhấn trong KeyPress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lblKeyInfo: hiển thị các thông tin của KeyEventArgs khi KeyDown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603" name="Shape 160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sp>
        <p:nvSpPr>
          <p:cNvPr id="1604" name="Shape 1604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1: tạo Windows Form như hình mô tả</a:t>
            </a:r>
            <a:endParaRPr/>
          </a:p>
        </p:txBody>
      </p:sp>
      <p:pic>
        <p:nvPicPr>
          <p:cNvPr id="1605" name="Shape 1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2438400"/>
            <a:ext cx="3190875" cy="318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6" name="Shape 1606"/>
          <p:cNvCxnSpPr/>
          <p:nvPr/>
        </p:nvCxnSpPr>
        <p:spPr>
          <a:xfrm>
            <a:off x="3200400" y="3213100"/>
            <a:ext cx="1219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607" name="Shape 1607"/>
          <p:cNvCxnSpPr/>
          <p:nvPr/>
        </p:nvCxnSpPr>
        <p:spPr>
          <a:xfrm flipH="1" rot="10800000">
            <a:off x="3276600" y="3733800"/>
            <a:ext cx="1143000" cy="762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608" name="Shape 1608"/>
          <p:cNvSpPr txBox="1"/>
          <p:nvPr/>
        </p:nvSpPr>
        <p:spPr>
          <a:xfrm>
            <a:off x="914400" y="2590800"/>
            <a:ext cx="22098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 chứa ký tự được nhấn trong sự kiện KeyPress</a:t>
            </a:r>
            <a:endParaRPr/>
          </a:p>
        </p:txBody>
      </p:sp>
      <p:sp>
        <p:nvSpPr>
          <p:cNvPr id="1609" name="Shape 1609"/>
          <p:cNvSpPr txBox="1"/>
          <p:nvPr/>
        </p:nvSpPr>
        <p:spPr>
          <a:xfrm>
            <a:off x="990600" y="4038600"/>
            <a:ext cx="22098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 chứa thông tin mã ký tự được nhấn trong sự kiện KeyDown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615" name="Shape 161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sp>
        <p:nvSpPr>
          <p:cNvPr id="1616" name="Shape 1616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2: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KeyPress Event Handling cho form</a:t>
            </a:r>
            <a:endParaRPr/>
          </a:p>
        </p:txBody>
      </p:sp>
      <p:pic>
        <p:nvPicPr>
          <p:cNvPr id="1617" name="Shape 1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62200"/>
            <a:ext cx="319087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3048000"/>
            <a:ext cx="263842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Shape 16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00" y="2514600"/>
            <a:ext cx="4067175" cy="105727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620" name="Shape 1620"/>
          <p:cNvSpPr/>
          <p:nvPr/>
        </p:nvSpPr>
        <p:spPr>
          <a:xfrm>
            <a:off x="3657600" y="4800600"/>
            <a:ext cx="533400" cy="381000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1" name="Shape 1621"/>
          <p:cNvSpPr/>
          <p:nvPr/>
        </p:nvSpPr>
        <p:spPr>
          <a:xfrm rot="-2100000">
            <a:off x="2286000" y="4572000"/>
            <a:ext cx="685800" cy="7620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2" name="Shape 1622"/>
          <p:cNvSpPr/>
          <p:nvPr/>
        </p:nvSpPr>
        <p:spPr>
          <a:xfrm rot="-8100000">
            <a:off x="5105400" y="4114800"/>
            <a:ext cx="2667000" cy="731837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628" name="Shape 162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sp>
        <p:nvSpPr>
          <p:cNvPr id="1629" name="Shape 1629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3: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KeyDown Event Handling cho form</a:t>
            </a:r>
            <a:endParaRPr/>
          </a:p>
        </p:txBody>
      </p:sp>
      <p:pic>
        <p:nvPicPr>
          <p:cNvPr id="1630" name="Shape 1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25700"/>
            <a:ext cx="319087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Shape 1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9400" y="3111500"/>
            <a:ext cx="26384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Shape 1632"/>
          <p:cNvSpPr/>
          <p:nvPr/>
        </p:nvSpPr>
        <p:spPr>
          <a:xfrm>
            <a:off x="3505200" y="4711700"/>
            <a:ext cx="533400" cy="381000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3" name="Shape 1633"/>
          <p:cNvSpPr/>
          <p:nvPr/>
        </p:nvSpPr>
        <p:spPr>
          <a:xfrm rot="-2100000">
            <a:off x="2133600" y="4483100"/>
            <a:ext cx="685800" cy="7620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4" name="Shape 16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3800" y="2209800"/>
            <a:ext cx="4924425" cy="178117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635" name="Shape 1635"/>
          <p:cNvSpPr/>
          <p:nvPr/>
        </p:nvSpPr>
        <p:spPr>
          <a:xfrm rot="-8100000">
            <a:off x="5181600" y="4302125"/>
            <a:ext cx="2133600" cy="731837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641" name="Shape 164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sp>
        <p:nvSpPr>
          <p:cNvPr id="1642" name="Shape 164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pic>
        <p:nvPicPr>
          <p:cNvPr id="1643" name="Shape 1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05000"/>
            <a:ext cx="320992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Shape 16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0" y="1524000"/>
            <a:ext cx="321945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Shape 16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3048000"/>
            <a:ext cx="322897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651" name="Shape 165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sp>
        <p:nvSpPr>
          <p:cNvPr id="1652" name="Shape 1652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 Calculator (BT3) mở rộng cho phép xử lý các phím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nhận xử lý thông điệp KeyDown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Xác định các phím tương ứng rồi gọi sự kiện click của button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VD: user gõ phím 1, tương tự như button “1” được nhấn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thực hiện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trình xử lý sự kiện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KeyDown cho Form chính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thuộc tính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KeyPreview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cho Form để nhận sự kiện bàn phím.</a:t>
            </a:r>
            <a:endParaRPr/>
          </a:p>
        </p:txBody>
      </p:sp>
      <p:pic>
        <p:nvPicPr>
          <p:cNvPr id="1653" name="Shape 16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2971800"/>
            <a:ext cx="26384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1659" name="Shape 1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514600"/>
            <a:ext cx="4943475" cy="34766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660" name="Shape 166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Keyboard Event</a:t>
            </a:r>
            <a:endParaRPr/>
          </a:p>
        </p:txBody>
      </p:sp>
      <p:sp>
        <p:nvSpPr>
          <p:cNvPr id="1661" name="Shape 1661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Viết phần xử lý cho sự kiện KeyDown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Xác định các phím tương ứng để gọi sự kiện click của các button.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2" name="Shape 1662"/>
          <p:cNvCxnSpPr/>
          <p:nvPr/>
        </p:nvCxnSpPr>
        <p:spPr>
          <a:xfrm>
            <a:off x="4114800" y="3505200"/>
            <a:ext cx="2819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663" name="Shape 1663"/>
          <p:cNvSpPr txBox="1"/>
          <p:nvPr/>
        </p:nvSpPr>
        <p:spPr>
          <a:xfrm>
            <a:off x="7010400" y="3124200"/>
            <a:ext cx="19208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Gọi event Click của button “1”</a:t>
            </a:r>
            <a:endParaRPr/>
          </a:p>
        </p:txBody>
      </p:sp>
      <p:cxnSp>
        <p:nvCxnSpPr>
          <p:cNvPr id="1664" name="Shape 1664"/>
          <p:cNvCxnSpPr/>
          <p:nvPr/>
        </p:nvCxnSpPr>
        <p:spPr>
          <a:xfrm>
            <a:off x="4572000" y="4876800"/>
            <a:ext cx="167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665" name="Shape 1665"/>
          <p:cNvSpPr txBox="1"/>
          <p:nvPr/>
        </p:nvSpPr>
        <p:spPr>
          <a:xfrm>
            <a:off x="6324600" y="4648200"/>
            <a:ext cx="23352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Phím '=' được nhấn</a:t>
            </a:r>
            <a:endParaRPr/>
          </a:p>
        </p:txBody>
      </p:sp>
      <p:cxnSp>
        <p:nvCxnSpPr>
          <p:cNvPr id="1666" name="Shape 1666"/>
          <p:cNvCxnSpPr/>
          <p:nvPr/>
        </p:nvCxnSpPr>
        <p:spPr>
          <a:xfrm>
            <a:off x="4419600" y="5257800"/>
            <a:ext cx="1828800" cy="685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667" name="Shape 1667"/>
          <p:cNvSpPr txBox="1"/>
          <p:nvPr/>
        </p:nvSpPr>
        <p:spPr>
          <a:xfrm>
            <a:off x="6324600" y="5715000"/>
            <a:ext cx="2590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Phím ‘+' được nhấn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59" name="Shape 25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Label, TextBox, Button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Cung cấp chuỗi thông tin chỉ dẫn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Chỉ đọc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Được định nghĩa bởi lớp Label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Dẫn xuất từ Control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TextBox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Thuộc lớp TextBox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Vùng cho phép user nhập dữ liệu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nhập dạng Password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cài đặt 1 hành động.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Checkbox và RadioButton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Dẫn xuất từ ButtonBase</a:t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4038600"/>
            <a:ext cx="38862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hape 167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673" name="Shape 167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74" name="Shape 167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Shape 1675"/>
          <p:cNvSpPr txBox="1"/>
          <p:nvPr/>
        </p:nvSpPr>
        <p:spPr>
          <a:xfrm>
            <a:off x="2743200" y="3200400"/>
            <a:ext cx="388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1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 - MenuStrip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Shape 168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681" name="Shape 168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Menu</a:t>
            </a:r>
            <a:endParaRPr/>
          </a:p>
        </p:txBody>
      </p:sp>
      <p:sp>
        <p:nvSpPr>
          <p:cNvPr id="1682" name="Shape 168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 cung cấp nhóm lệnh có quan hệ với nhau cho các ứng dụng Windows</a:t>
            </a:r>
            <a:endParaRPr/>
          </a:p>
        </p:txBody>
      </p:sp>
      <p:pic>
        <p:nvPicPr>
          <p:cNvPr id="1683" name="Shape 1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75" y="2679700"/>
            <a:ext cx="22002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400" y="4343400"/>
            <a:ext cx="1962150" cy="204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5" name="Shape 1685"/>
          <p:cNvCxnSpPr/>
          <p:nvPr/>
        </p:nvCxnSpPr>
        <p:spPr>
          <a:xfrm>
            <a:off x="1295400" y="274320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686" name="Shape 1686"/>
          <p:cNvSpPr txBox="1"/>
          <p:nvPr/>
        </p:nvSpPr>
        <p:spPr>
          <a:xfrm>
            <a:off x="508000" y="2501900"/>
            <a:ext cx="8191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</a:t>
            </a:r>
            <a:endParaRPr/>
          </a:p>
        </p:txBody>
      </p:sp>
      <p:sp>
        <p:nvSpPr>
          <p:cNvPr id="1687" name="Shape 1687"/>
          <p:cNvSpPr txBox="1"/>
          <p:nvPr/>
        </p:nvSpPr>
        <p:spPr>
          <a:xfrm>
            <a:off x="2819400" y="2133600"/>
            <a:ext cx="13604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 item</a:t>
            </a:r>
            <a:endParaRPr/>
          </a:p>
        </p:txBody>
      </p:sp>
      <p:cxnSp>
        <p:nvCxnSpPr>
          <p:cNvPr id="1688" name="Shape 1688"/>
          <p:cNvCxnSpPr/>
          <p:nvPr/>
        </p:nvCxnSpPr>
        <p:spPr>
          <a:xfrm flipH="1">
            <a:off x="2590800" y="2514600"/>
            <a:ext cx="838200" cy="6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689" name="Shape 1689"/>
          <p:cNvCxnSpPr/>
          <p:nvPr/>
        </p:nvCxnSpPr>
        <p:spPr>
          <a:xfrm flipH="1">
            <a:off x="2895600" y="2514600"/>
            <a:ext cx="533400" cy="91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690" name="Shape 1690"/>
          <p:cNvSpPr txBox="1"/>
          <p:nvPr/>
        </p:nvSpPr>
        <p:spPr>
          <a:xfrm>
            <a:off x="4479925" y="2909887"/>
            <a:ext cx="12144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Submenu</a:t>
            </a:r>
            <a:endParaRPr/>
          </a:p>
        </p:txBody>
      </p:sp>
      <p:cxnSp>
        <p:nvCxnSpPr>
          <p:cNvPr id="1691" name="Shape 1691"/>
          <p:cNvCxnSpPr/>
          <p:nvPr/>
        </p:nvCxnSpPr>
        <p:spPr>
          <a:xfrm>
            <a:off x="5029200" y="3352800"/>
            <a:ext cx="0" cy="99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692" name="Shape 1692"/>
          <p:cNvSpPr txBox="1"/>
          <p:nvPr/>
        </p:nvSpPr>
        <p:spPr>
          <a:xfrm>
            <a:off x="6629400" y="4495800"/>
            <a:ext cx="15732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Shortcut key</a:t>
            </a:r>
            <a:endParaRPr/>
          </a:p>
        </p:txBody>
      </p:sp>
      <p:cxnSp>
        <p:nvCxnSpPr>
          <p:cNvPr id="1693" name="Shape 1693"/>
          <p:cNvCxnSpPr/>
          <p:nvPr/>
        </p:nvCxnSpPr>
        <p:spPr>
          <a:xfrm rot="10800000">
            <a:off x="5791200" y="4724400"/>
            <a:ext cx="76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699" name="Shape 169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Menu</a:t>
            </a:r>
            <a:endParaRPr/>
          </a:p>
        </p:txBody>
      </p:sp>
      <p:sp>
        <p:nvSpPr>
          <p:cNvPr id="1700" name="Shape 170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tạo menu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ToolBox kéo control MenuStrip thả vào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Thanh menuBar xuất hiện trên cùng của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màn hình design dễ dàng tạo lập các menu item</a:t>
            </a:r>
            <a:endParaRPr/>
          </a:p>
        </p:txBody>
      </p:sp>
      <p:pic>
        <p:nvPicPr>
          <p:cNvPr id="1701" name="Shape 17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350" y="3048000"/>
            <a:ext cx="286702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Shape 17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5350" y="6019800"/>
            <a:ext cx="2962275" cy="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3" name="Shape 1703"/>
          <p:cNvCxnSpPr/>
          <p:nvPr/>
        </p:nvCxnSpPr>
        <p:spPr>
          <a:xfrm>
            <a:off x="2292350" y="3378200"/>
            <a:ext cx="114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704" name="Shape 1704"/>
          <p:cNvSpPr txBox="1"/>
          <p:nvPr/>
        </p:nvSpPr>
        <p:spPr>
          <a:xfrm>
            <a:off x="1225550" y="2971800"/>
            <a:ext cx="18494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Nhập tên menu</a:t>
            </a:r>
            <a:endParaRPr/>
          </a:p>
        </p:txBody>
      </p:sp>
      <p:cxnSp>
        <p:nvCxnSpPr>
          <p:cNvPr id="1705" name="Shape 1705"/>
          <p:cNvCxnSpPr/>
          <p:nvPr/>
        </p:nvCxnSpPr>
        <p:spPr>
          <a:xfrm>
            <a:off x="2597150" y="6172200"/>
            <a:ext cx="838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706" name="Shape 1706"/>
          <p:cNvSpPr txBox="1"/>
          <p:nvPr/>
        </p:nvSpPr>
        <p:spPr>
          <a:xfrm>
            <a:off x="1454150" y="5715000"/>
            <a:ext cx="13684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MenuStrip</a:t>
            </a:r>
            <a:endParaRPr/>
          </a:p>
        </p:txBody>
      </p:sp>
      <p:cxnSp>
        <p:nvCxnSpPr>
          <p:cNvPr id="1707" name="Shape 1707"/>
          <p:cNvCxnSpPr/>
          <p:nvPr/>
        </p:nvCxnSpPr>
        <p:spPr>
          <a:xfrm rot="10800000">
            <a:off x="5797550" y="3429000"/>
            <a:ext cx="121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708" name="Shape 1708"/>
          <p:cNvSpPr txBox="1"/>
          <p:nvPr/>
        </p:nvSpPr>
        <p:spPr>
          <a:xfrm>
            <a:off x="7153275" y="3214687"/>
            <a:ext cx="1228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MenuBar</a:t>
            </a:r>
            <a:endParaRPr/>
          </a:p>
        </p:txBody>
      </p:sp>
      <p:cxnSp>
        <p:nvCxnSpPr>
          <p:cNvPr id="1709" name="Shape 1709"/>
          <p:cNvCxnSpPr/>
          <p:nvPr/>
        </p:nvCxnSpPr>
        <p:spPr>
          <a:xfrm rot="10800000">
            <a:off x="3962400" y="3429000"/>
            <a:ext cx="2667000" cy="160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710" name="Shape 1710"/>
          <p:cNvSpPr txBox="1"/>
          <p:nvPr/>
        </p:nvSpPr>
        <p:spPr>
          <a:xfrm>
            <a:off x="6400800" y="5029200"/>
            <a:ext cx="23685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ToolStripMenuItem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Shape 171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716" name="Shape 171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Menu</a:t>
            </a:r>
            <a:endParaRPr/>
          </a:p>
        </p:txBody>
      </p:sp>
      <p:sp>
        <p:nvSpPr>
          <p:cNvPr id="1717" name="Shape 171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8" name="Shape 1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2133600"/>
            <a:ext cx="2876550" cy="28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9" name="Shape 1719"/>
          <p:cNvCxnSpPr/>
          <p:nvPr/>
        </p:nvCxnSpPr>
        <p:spPr>
          <a:xfrm>
            <a:off x="1981200" y="2438400"/>
            <a:ext cx="76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720" name="Shape 1720"/>
          <p:cNvSpPr txBox="1"/>
          <p:nvPr/>
        </p:nvSpPr>
        <p:spPr>
          <a:xfrm>
            <a:off x="457200" y="1981200"/>
            <a:ext cx="16922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 ký tự &amp; trước ký tự làm phím tắt</a:t>
            </a:r>
            <a:endParaRPr/>
          </a:p>
        </p:txBody>
      </p:sp>
      <p:pic>
        <p:nvPicPr>
          <p:cNvPr id="1721" name="Shape 17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5334000"/>
            <a:ext cx="29622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Shape 1722"/>
          <p:cNvSpPr txBox="1"/>
          <p:nvPr/>
        </p:nvSpPr>
        <p:spPr>
          <a:xfrm>
            <a:off x="6172200" y="1981200"/>
            <a:ext cx="22256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menu item mới bằng cách nhập vào textbox</a:t>
            </a:r>
            <a:endParaRPr/>
          </a:p>
        </p:txBody>
      </p:sp>
      <p:cxnSp>
        <p:nvCxnSpPr>
          <p:cNvPr id="1723" name="Shape 1723"/>
          <p:cNvCxnSpPr/>
          <p:nvPr/>
        </p:nvCxnSpPr>
        <p:spPr>
          <a:xfrm rot="10800000">
            <a:off x="4495800" y="2476500"/>
            <a:ext cx="1600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724" name="Shape 1724"/>
          <p:cNvCxnSpPr/>
          <p:nvPr/>
        </p:nvCxnSpPr>
        <p:spPr>
          <a:xfrm flipH="1">
            <a:off x="3962400" y="2514600"/>
            <a:ext cx="2133600" cy="15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730" name="Shape 173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Menu</a:t>
            </a:r>
            <a:endParaRPr/>
          </a:p>
        </p:txBody>
      </p:sp>
      <p:sp>
        <p:nvSpPr>
          <p:cNvPr id="1731" name="Shape 1731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Shortcut Key cho menu item</a:t>
            </a:r>
            <a:endParaRPr/>
          </a:p>
        </p:txBody>
      </p:sp>
      <p:pic>
        <p:nvPicPr>
          <p:cNvPr id="1732" name="Shape 1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05000"/>
            <a:ext cx="302895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Shape 17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2133600"/>
            <a:ext cx="25336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Shape 17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9500" y="5372100"/>
            <a:ext cx="116205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Shape 1735"/>
          <p:cNvSpPr/>
          <p:nvPr/>
        </p:nvSpPr>
        <p:spPr>
          <a:xfrm>
            <a:off x="2527300" y="2159000"/>
            <a:ext cx="1778000" cy="3683000"/>
          </a:xfrm>
          <a:custGeom>
            <a:pathLst>
              <a:path extrusionOk="0" h="120000" w="120000">
                <a:moveTo>
                  <a:pt x="119142" y="119586"/>
                </a:moveTo>
                <a:lnTo>
                  <a:pt x="119142" y="0"/>
                </a:lnTo>
                <a:lnTo>
                  <a:pt x="0" y="4965"/>
                </a:lnTo>
                <a:lnTo>
                  <a:pt x="0" y="12827"/>
                </a:lnTo>
                <a:lnTo>
                  <a:pt x="120000" y="120000"/>
                </a:lnTo>
              </a:path>
            </a:pathLst>
          </a:custGeom>
          <a:solidFill>
            <a:schemeClr val="accent1">
              <a:alpha val="2862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6" name="Shape 1736"/>
          <p:cNvSpPr txBox="1"/>
          <p:nvPr/>
        </p:nvSpPr>
        <p:spPr>
          <a:xfrm>
            <a:off x="7086600" y="4038600"/>
            <a:ext cx="18446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 báo shortcut key</a:t>
            </a:r>
            <a:endParaRPr/>
          </a:p>
        </p:txBody>
      </p:sp>
      <p:cxnSp>
        <p:nvCxnSpPr>
          <p:cNvPr id="1737" name="Shape 1737"/>
          <p:cNvCxnSpPr/>
          <p:nvPr/>
        </p:nvCxnSpPr>
        <p:spPr>
          <a:xfrm flipH="1">
            <a:off x="5943600" y="4419600"/>
            <a:ext cx="1295400" cy="22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743" name="Shape 174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Menu</a:t>
            </a:r>
            <a:endParaRPr/>
          </a:p>
        </p:txBody>
      </p:sp>
      <p:sp>
        <p:nvSpPr>
          <p:cNvPr id="1744" name="Shape 174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 item có thể là TextBox hoặc ComboBox</a:t>
            </a:r>
            <a:endParaRPr/>
          </a:p>
        </p:txBody>
      </p:sp>
      <p:pic>
        <p:nvPicPr>
          <p:cNvPr id="1745" name="Shape 1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2438400"/>
            <a:ext cx="2876550" cy="286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6" name="Shape 1746"/>
          <p:cNvCxnSpPr/>
          <p:nvPr/>
        </p:nvCxnSpPr>
        <p:spPr>
          <a:xfrm flipH="1">
            <a:off x="4267200" y="3581400"/>
            <a:ext cx="1600200" cy="7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747" name="Shape 1747"/>
          <p:cNvSpPr txBox="1"/>
          <p:nvPr/>
        </p:nvSpPr>
        <p:spPr>
          <a:xfrm>
            <a:off x="5775325" y="3062287"/>
            <a:ext cx="31400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Chọn nút dropdown trên textbox nhập item để hiển thị các dạng menu item khác</a:t>
            </a:r>
            <a:endParaRPr/>
          </a:p>
        </p:txBody>
      </p:sp>
      <p:sp>
        <p:nvSpPr>
          <p:cNvPr id="1748" name="Shape 1748"/>
          <p:cNvSpPr txBox="1"/>
          <p:nvPr/>
        </p:nvSpPr>
        <p:spPr>
          <a:xfrm>
            <a:off x="152400" y="3048000"/>
            <a:ext cx="23685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ToolStripMenuItem</a:t>
            </a:r>
            <a:endParaRPr/>
          </a:p>
        </p:txBody>
      </p:sp>
      <p:sp>
        <p:nvSpPr>
          <p:cNvPr id="1749" name="Shape 1749"/>
          <p:cNvSpPr txBox="1"/>
          <p:nvPr/>
        </p:nvSpPr>
        <p:spPr>
          <a:xfrm>
            <a:off x="152400" y="3794125"/>
            <a:ext cx="24415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ToolStripComboBox</a:t>
            </a:r>
            <a:endParaRPr/>
          </a:p>
        </p:txBody>
      </p:sp>
      <p:sp>
        <p:nvSpPr>
          <p:cNvPr id="1750" name="Shape 1750"/>
          <p:cNvSpPr txBox="1"/>
          <p:nvPr/>
        </p:nvSpPr>
        <p:spPr>
          <a:xfrm>
            <a:off x="152400" y="4479925"/>
            <a:ext cx="21447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ToolStripTextBox</a:t>
            </a:r>
            <a:endParaRPr/>
          </a:p>
        </p:txBody>
      </p:sp>
      <p:cxnSp>
        <p:nvCxnSpPr>
          <p:cNvPr id="1751" name="Shape 1751"/>
          <p:cNvCxnSpPr/>
          <p:nvPr/>
        </p:nvCxnSpPr>
        <p:spPr>
          <a:xfrm>
            <a:off x="2514600" y="3276600"/>
            <a:ext cx="838200" cy="15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752" name="Shape 1752"/>
          <p:cNvCxnSpPr/>
          <p:nvPr/>
        </p:nvCxnSpPr>
        <p:spPr>
          <a:xfrm flipH="1" rot="10800000">
            <a:off x="2590800" y="3657600"/>
            <a:ext cx="762000" cy="30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753" name="Shape 1753"/>
          <p:cNvCxnSpPr/>
          <p:nvPr/>
        </p:nvCxnSpPr>
        <p:spPr>
          <a:xfrm flipH="1" rot="10800000">
            <a:off x="2286000" y="4114800"/>
            <a:ext cx="10668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Shape 1758"/>
          <p:cNvSpPr txBox="1"/>
          <p:nvPr/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759" name="Shape 175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Menu</a:t>
            </a:r>
            <a:endParaRPr/>
          </a:p>
        </p:txBody>
      </p:sp>
      <p:graphicFrame>
        <p:nvGraphicFramePr>
          <p:cNvPr id="1760" name="Shape 1760"/>
          <p:cNvGraphicFramePr/>
          <p:nvPr/>
        </p:nvGraphicFramePr>
        <p:xfrm>
          <a:off x="457200" y="16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2565400"/>
                <a:gridCol w="6024550"/>
              </a:tblGrid>
              <a:tr h="4572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US" sz="2400" u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của MenuStrip, ToolStripMenuItem</a:t>
                      </a:r>
                      <a:endParaRPr/>
                    </a:p>
                  </a:txBody>
                  <a:tcPr marT="0" marB="0" marR="0" marL="0"/>
                </a:tc>
                <a:tc hMerge="1"/>
              </a:tr>
              <a:tr h="3968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MenuStrip</a:t>
                      </a:r>
                      <a:endParaRPr/>
                    </a:p>
                  </a:txBody>
                  <a:tcPr marT="0" marB="0" marR="0" marL="0"/>
                </a:tc>
                <a:tc hMerge="1"/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Items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Chứa những top menu item</a:t>
                      </a:r>
                      <a:endParaRPr/>
                    </a:p>
                  </a:txBody>
                  <a:tcPr marT="0" marB="0" marR="0" marL="0"/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MdiWindowListItem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Chọn top menu item hiển thị tên các cửa sổ con</a:t>
                      </a:r>
                      <a:endParaRPr/>
                    </a:p>
                  </a:txBody>
                  <a:tcPr marT="0" marB="0" marR="0" marL="0"/>
                </a:tc>
              </a:tr>
              <a:tr h="3952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ToolStripMenuItem</a:t>
                      </a:r>
                      <a:endParaRPr/>
                    </a:p>
                  </a:txBody>
                  <a:tcPr marT="0" marB="0" marR="0" marL="0"/>
                </a:tc>
                <a:tc hMerge="1"/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Checked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Xác định trạng thái check của menu item</a:t>
                      </a:r>
                      <a:endParaRPr/>
                    </a:p>
                  </a:txBody>
                  <a:tcPr marT="0" marB="0" marR="0" marL="0"/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Chỉ mục menu item trong menu cha</a:t>
                      </a:r>
                      <a:endParaRPr/>
                    </a:p>
                  </a:txBody>
                  <a:tcPr marT="0" marB="0" marR="0" marL="0"/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DropDownItems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Chứa những menu item con</a:t>
                      </a:r>
                      <a:endParaRPr/>
                    </a:p>
                  </a:txBody>
                  <a:tcPr marT="0" marB="0" marR="0" marL="0"/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ShortcutKeys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Phím tắt</a:t>
                      </a:r>
                      <a:endParaRPr/>
                    </a:p>
                  </a:txBody>
                  <a:tcPr marT="0" marB="0" marR="0" marL="0"/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Tiêu đề menu item</a:t>
                      </a:r>
                      <a:endParaRPr/>
                    </a:p>
                  </a:txBody>
                  <a:tcPr marT="0" marB="0" marR="0" marL="0"/>
                </a:tc>
              </a:tr>
              <a:tr h="701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ShowShortcutKeys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Xác định trạng thái hiển thị phím tắt bên cạnh menu item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766" name="Shape 176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Menu</a:t>
            </a:r>
            <a:endParaRPr/>
          </a:p>
        </p:txBody>
      </p:sp>
      <p:sp>
        <p:nvSpPr>
          <p:cNvPr id="1767" name="Shape 1767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 kiện cho Menu Item thường dùng là Click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màn hình Design View kích đúp vào menu 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 sẽ tự động tạo trình xử lý cho menu item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8" name="Shape 17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819400"/>
            <a:ext cx="301942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Shape 17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2667000"/>
            <a:ext cx="25146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Shape 1770"/>
          <p:cNvSpPr/>
          <p:nvPr/>
        </p:nvSpPr>
        <p:spPr>
          <a:xfrm>
            <a:off x="2463800" y="2717800"/>
            <a:ext cx="1854200" cy="3632200"/>
          </a:xfrm>
          <a:custGeom>
            <a:pathLst>
              <a:path extrusionOk="0" h="120000" w="120000">
                <a:moveTo>
                  <a:pt x="117534" y="120000"/>
                </a:moveTo>
                <a:lnTo>
                  <a:pt x="119999" y="0"/>
                </a:lnTo>
                <a:lnTo>
                  <a:pt x="821" y="18881"/>
                </a:lnTo>
                <a:lnTo>
                  <a:pt x="0" y="24335"/>
                </a:lnTo>
                <a:lnTo>
                  <a:pt x="118356" y="119580"/>
                </a:lnTo>
              </a:path>
            </a:pathLst>
          </a:custGeom>
          <a:solidFill>
            <a:schemeClr val="accent1">
              <a:alpha val="2862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1" name="Shape 1771"/>
          <p:cNvSpPr txBox="1"/>
          <p:nvPr/>
        </p:nvSpPr>
        <p:spPr>
          <a:xfrm>
            <a:off x="6994525" y="3671887"/>
            <a:ext cx="19970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Trình xử lý cho sự kiện click của menu item “Open”</a:t>
            </a:r>
            <a:endParaRPr/>
          </a:p>
        </p:txBody>
      </p:sp>
      <p:cxnSp>
        <p:nvCxnSpPr>
          <p:cNvPr id="1772" name="Shape 1772"/>
          <p:cNvCxnSpPr/>
          <p:nvPr/>
        </p:nvCxnSpPr>
        <p:spPr>
          <a:xfrm rot="10800000">
            <a:off x="6477000" y="3962400"/>
            <a:ext cx="68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778" name="Shape 177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79" name="Shape 177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Shape 1780"/>
          <p:cNvSpPr txBox="1"/>
          <p:nvPr/>
        </p:nvSpPr>
        <p:spPr>
          <a:xfrm>
            <a:off x="2895600" y="3200400"/>
            <a:ext cx="388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1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ContextMenu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Shape 178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786" name="Shape 178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Context Menu</a:t>
            </a:r>
            <a:endParaRPr/>
          </a:p>
        </p:txBody>
      </p:sp>
      <p:sp>
        <p:nvSpPr>
          <p:cNvPr id="1787" name="Shape 1787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Xuất hiện khi user kích chuột phải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Thông thường menu này xuất hiện tùy thuộc vào đối tượng trong vùng kích chuột phải.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ToolBox kéo ContextMenuStrip thả vào form</a:t>
            </a:r>
            <a:endParaRPr/>
          </a:p>
        </p:txBody>
      </p:sp>
      <p:pic>
        <p:nvPicPr>
          <p:cNvPr id="1788" name="Shape 1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3479800"/>
            <a:ext cx="18478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Shape 17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0" y="3251200"/>
            <a:ext cx="25146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Shape 17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6600" y="5334000"/>
            <a:ext cx="250507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Shape 1791"/>
          <p:cNvSpPr/>
          <p:nvPr/>
        </p:nvSpPr>
        <p:spPr>
          <a:xfrm flipH="1" rot="-5460000">
            <a:off x="2643981" y="3007518"/>
            <a:ext cx="579437" cy="12192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67" name="Shape 26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Label, TextBox, Button</a:t>
            </a:r>
            <a:endParaRPr/>
          </a:p>
        </p:txBody>
      </p:sp>
      <p:graphicFrame>
        <p:nvGraphicFramePr>
          <p:cNvPr id="268" name="Shape 268"/>
          <p:cNvGraphicFramePr/>
          <p:nvPr/>
        </p:nvGraphicFramePr>
        <p:xfrm>
          <a:off x="304800" y="16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3429000"/>
                <a:gridCol w="4800600"/>
              </a:tblGrid>
              <a:tr h="4953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Label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>
                        <a:alpha val="49803"/>
                      </a:schemeClr>
                    </a:solidFill>
                  </a:tcPr>
                </a:tc>
                <a:tc hMerge="1"/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thường dùng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Font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Font hiển thị của text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Nội dung text hiển thị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TextAlign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Canh lề text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ForeColor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Màu text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Visible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Trạng thái hiển thị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Shape 179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797" name="Shape 179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Context Menu</a:t>
            </a:r>
            <a:endParaRPr/>
          </a:p>
        </p:txBody>
      </p:sp>
      <p:sp>
        <p:nvSpPr>
          <p:cNvPr id="1798" name="Shape 179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vào ContextMenuStrip để soạn thảo các menuitem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ContextMenuStrip tạm thời thể hiện trên cùng của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run thì sẽ không hiển thị cho đến khi được gọi</a:t>
            </a:r>
            <a:endParaRPr/>
          </a:p>
        </p:txBody>
      </p:sp>
      <p:pic>
        <p:nvPicPr>
          <p:cNvPr id="1799" name="Shape 1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2981325"/>
            <a:ext cx="33623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Shape 18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925" y="5410200"/>
            <a:ext cx="3435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Shape 1801"/>
          <p:cNvSpPr/>
          <p:nvPr/>
        </p:nvSpPr>
        <p:spPr>
          <a:xfrm rot="7140000">
            <a:off x="3009900" y="5067300"/>
            <a:ext cx="457200" cy="381000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30000"/>
                </a:lnTo>
                <a:lnTo>
                  <a:pt x="18750" y="30000"/>
                </a:lnTo>
                <a:lnTo>
                  <a:pt x="18750" y="90000"/>
                </a:lnTo>
                <a:lnTo>
                  <a:pt x="90000" y="90000"/>
                </a:lnTo>
                <a:lnTo>
                  <a:pt x="90000" y="120000"/>
                </a:lnTo>
                <a:lnTo>
                  <a:pt x="120000" y="60000"/>
                </a:lnTo>
                <a:lnTo>
                  <a:pt x="90000" y="0"/>
                </a:lnTo>
                <a:close/>
              </a:path>
              <a:path extrusionOk="0" h="120000" w="120000">
                <a:moveTo>
                  <a:pt x="7500" y="30000"/>
                </a:moveTo>
                <a:lnTo>
                  <a:pt x="7500" y="90000"/>
                </a:lnTo>
                <a:lnTo>
                  <a:pt x="15000" y="90000"/>
                </a:lnTo>
                <a:lnTo>
                  <a:pt x="15000" y="30000"/>
                </a:lnTo>
                <a:lnTo>
                  <a:pt x="7500" y="30000"/>
                </a:lnTo>
                <a:close/>
              </a:path>
              <a:path extrusionOk="0" h="120000" w="120000">
                <a:moveTo>
                  <a:pt x="0" y="30000"/>
                </a:moveTo>
                <a:lnTo>
                  <a:pt x="0" y="90000"/>
                </a:lnTo>
                <a:lnTo>
                  <a:pt x="3750" y="90000"/>
                </a:lnTo>
                <a:lnTo>
                  <a:pt x="3750" y="30000"/>
                </a:lnTo>
                <a:lnTo>
                  <a:pt x="0" y="30000"/>
                </a:lnTo>
                <a:close/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2" name="Shape 1802"/>
          <p:cNvSpPr txBox="1"/>
          <p:nvPr/>
        </p:nvSpPr>
        <p:spPr>
          <a:xfrm>
            <a:off x="3489325" y="4967287"/>
            <a:ext cx="774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</a:t>
            </a:r>
            <a:endParaRPr/>
          </a:p>
        </p:txBody>
      </p:sp>
      <p:cxnSp>
        <p:nvCxnSpPr>
          <p:cNvPr id="1803" name="Shape 1803"/>
          <p:cNvCxnSpPr/>
          <p:nvPr/>
        </p:nvCxnSpPr>
        <p:spPr>
          <a:xfrm rot="10800000">
            <a:off x="2895600" y="3733800"/>
            <a:ext cx="281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804" name="Shape 1804"/>
          <p:cNvSpPr txBox="1"/>
          <p:nvPr/>
        </p:nvSpPr>
        <p:spPr>
          <a:xfrm>
            <a:off x="5867400" y="3505200"/>
            <a:ext cx="27590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Soạn thảo Context Menu tương tự như Menu bình thường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Shape 180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810" name="Shape 181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Context Menu</a:t>
            </a:r>
            <a:endParaRPr/>
          </a:p>
        </p:txBody>
      </p:sp>
      <p:sp>
        <p:nvSpPr>
          <p:cNvPr id="1811" name="Shape 1811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sử dụng Context Menu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Mỗi control đều có property là: </a:t>
            </a:r>
            <a:r>
              <a:rPr b="1" i="0" lang="en-US" sz="2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ContextMenuStrip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thuộc tính này với ContextMenuStrip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đó user kích chuột phải lên control thì sẽ hiển thị context Menu đã cài đặt sẵn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trình xử lý sự kiện Click cho ContextMenu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đúp vào menu item của Context Menu để tạo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Hoặc trong cửa sổ Properties -&gt; Event kích đúp vào sự kiện Click.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817" name="Shape 181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Context Menu</a:t>
            </a:r>
            <a:endParaRPr/>
          </a:p>
        </p:txBody>
      </p:sp>
      <p:sp>
        <p:nvSpPr>
          <p:cNvPr id="1818" name="Shape 181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Demo: tạo context Menu hiển thị trong ListBox có menu item Remove, cho phép xóa item đang được chọn.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Form có mô tả như sau</a:t>
            </a:r>
            <a:endParaRPr/>
          </a:p>
        </p:txBody>
      </p:sp>
      <p:pic>
        <p:nvPicPr>
          <p:cNvPr id="1819" name="Shape 1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3124200"/>
            <a:ext cx="2886075" cy="212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0" name="Shape 1820"/>
          <p:cNvCxnSpPr/>
          <p:nvPr/>
        </p:nvCxnSpPr>
        <p:spPr>
          <a:xfrm flipH="1" rot="10800000">
            <a:off x="4191000" y="3581400"/>
            <a:ext cx="1828800" cy="22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lg" w="lg" type="triangle"/>
            <a:tailEnd len="med" w="med" type="none"/>
          </a:ln>
        </p:spPr>
      </p:cxnSp>
      <p:sp>
        <p:nvSpPr>
          <p:cNvPr id="1821" name="Shape 1821"/>
          <p:cNvSpPr txBox="1"/>
          <p:nvPr/>
        </p:nvSpPr>
        <p:spPr>
          <a:xfrm>
            <a:off x="6308725" y="3214687"/>
            <a:ext cx="20732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ListBox hiển thị các item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827" name="Shape 182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Context Menu</a:t>
            </a:r>
            <a:endParaRPr/>
          </a:p>
        </p:txBody>
      </p:sp>
      <p:sp>
        <p:nvSpPr>
          <p:cNvPr id="1828" name="Shape 182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ContextMenuStrip thả vào Form</a:t>
            </a:r>
            <a:endParaRPr/>
          </a:p>
        </p:txBody>
      </p:sp>
      <p:pic>
        <p:nvPicPr>
          <p:cNvPr id="1829" name="Shape 18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687" y="2590800"/>
            <a:ext cx="2014537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Shape 18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512" y="1966912"/>
            <a:ext cx="3113087" cy="229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Shape 18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2512" y="5072062"/>
            <a:ext cx="3103562" cy="4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Shape 1832"/>
          <p:cNvSpPr/>
          <p:nvPr/>
        </p:nvSpPr>
        <p:spPr>
          <a:xfrm flipH="1" rot="-8160000">
            <a:off x="3211512" y="2392362"/>
            <a:ext cx="5794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33" name="Shape 1833"/>
          <p:cNvCxnSpPr/>
          <p:nvPr/>
        </p:nvCxnSpPr>
        <p:spPr>
          <a:xfrm>
            <a:off x="2981325" y="3810000"/>
            <a:ext cx="1219200" cy="1295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839" name="Shape 183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Context Menu</a:t>
            </a:r>
            <a:endParaRPr/>
          </a:p>
        </p:txBody>
      </p:sp>
      <p:sp>
        <p:nvSpPr>
          <p:cNvPr id="1840" name="Shape 184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vào ContextMenuStrip để thiết kế menu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một menu item “Remove” như hình mô tả</a:t>
            </a:r>
            <a:endParaRPr/>
          </a:p>
        </p:txBody>
      </p:sp>
      <p:pic>
        <p:nvPicPr>
          <p:cNvPr id="1841" name="Shape 1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514600"/>
            <a:ext cx="302895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Shape 18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5181600"/>
            <a:ext cx="2876550" cy="42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3" name="Shape 1843"/>
          <p:cNvCxnSpPr/>
          <p:nvPr/>
        </p:nvCxnSpPr>
        <p:spPr>
          <a:xfrm rot="10800000">
            <a:off x="2743200" y="3124200"/>
            <a:ext cx="2971800" cy="60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844" name="Shape 1844"/>
          <p:cNvSpPr txBox="1"/>
          <p:nvPr/>
        </p:nvSpPr>
        <p:spPr>
          <a:xfrm>
            <a:off x="5715000" y="3352800"/>
            <a:ext cx="20574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Soạn thảo các menu item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850" name="Shape 185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Context Menu</a:t>
            </a:r>
            <a:endParaRPr/>
          </a:p>
        </p:txBody>
      </p:sp>
      <p:sp>
        <p:nvSpPr>
          <p:cNvPr id="1851" name="Shape 1851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Liên kết ContextMenu với ListBox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cửa sổ properties của ListBox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thuộc tính ContextMenuStrip = ContextMenuStrip1</a:t>
            </a:r>
            <a:endParaRPr/>
          </a:p>
          <a:p>
            <a:pPr indent="-268605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2" name="Shape 18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276600"/>
            <a:ext cx="29051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Shape 18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2819400"/>
            <a:ext cx="2524125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Shape 1854"/>
          <p:cNvSpPr/>
          <p:nvPr/>
        </p:nvSpPr>
        <p:spPr>
          <a:xfrm>
            <a:off x="3517900" y="2819400"/>
            <a:ext cx="876300" cy="3365500"/>
          </a:xfrm>
          <a:custGeom>
            <a:pathLst>
              <a:path extrusionOk="0" h="120000" w="120000">
                <a:moveTo>
                  <a:pt x="118260" y="120000"/>
                </a:moveTo>
                <a:lnTo>
                  <a:pt x="114782" y="0"/>
                </a:lnTo>
                <a:lnTo>
                  <a:pt x="0" y="35320"/>
                </a:lnTo>
                <a:lnTo>
                  <a:pt x="0" y="80603"/>
                </a:lnTo>
                <a:lnTo>
                  <a:pt x="120000" y="120000"/>
                </a:lnTo>
              </a:path>
            </a:pathLst>
          </a:custGeom>
          <a:solidFill>
            <a:schemeClr val="accent1">
              <a:alpha val="3254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55" name="Shape 1855"/>
          <p:cNvCxnSpPr/>
          <p:nvPr/>
        </p:nvCxnSpPr>
        <p:spPr>
          <a:xfrm rot="10800000">
            <a:off x="6477000" y="4648200"/>
            <a:ext cx="99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856" name="Shape 1856"/>
          <p:cNvSpPr txBox="1"/>
          <p:nvPr/>
        </p:nvSpPr>
        <p:spPr>
          <a:xfrm>
            <a:off x="7239000" y="4203700"/>
            <a:ext cx="16764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Chọn context menu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862" name="Shape 186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Context Menu</a:t>
            </a:r>
            <a:endParaRPr/>
          </a:p>
        </p:txBody>
      </p:sp>
      <p:sp>
        <p:nvSpPr>
          <p:cNvPr id="1863" name="Shape 1863"/>
          <p:cNvSpPr txBox="1"/>
          <p:nvPr>
            <p:ph idx="1" type="body"/>
          </p:nvPr>
        </p:nvSpPr>
        <p:spPr>
          <a:xfrm>
            <a:off x="381000" y="1295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trình xử lý sự kiện Click cho menu item</a:t>
            </a:r>
            <a:endParaRPr/>
          </a:p>
        </p:txBody>
      </p:sp>
      <p:pic>
        <p:nvPicPr>
          <p:cNvPr id="1864" name="Shape 18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" y="2266950"/>
            <a:ext cx="301942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Shape 18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275" y="2876550"/>
            <a:ext cx="2524125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Shape 18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200" y="1981200"/>
            <a:ext cx="4867275" cy="142875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867" name="Shape 1867"/>
          <p:cNvSpPr/>
          <p:nvPr/>
        </p:nvSpPr>
        <p:spPr>
          <a:xfrm rot="-8820000">
            <a:off x="5867400" y="3048000"/>
            <a:ext cx="5794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8" name="Shape 1868"/>
          <p:cNvSpPr/>
          <p:nvPr/>
        </p:nvSpPr>
        <p:spPr>
          <a:xfrm>
            <a:off x="1854200" y="2730500"/>
            <a:ext cx="1511300" cy="3517900"/>
          </a:xfrm>
          <a:custGeom>
            <a:pathLst>
              <a:path extrusionOk="0" h="120000" w="120000">
                <a:moveTo>
                  <a:pt x="120000" y="120000"/>
                </a:moveTo>
                <a:lnTo>
                  <a:pt x="118991" y="5198"/>
                </a:lnTo>
                <a:lnTo>
                  <a:pt x="0" y="0"/>
                </a:lnTo>
                <a:lnTo>
                  <a:pt x="1008" y="8231"/>
                </a:lnTo>
                <a:lnTo>
                  <a:pt x="118991" y="119566"/>
                </a:lnTo>
              </a:path>
            </a:pathLst>
          </a:custGeom>
          <a:solidFill>
            <a:schemeClr val="accent1">
              <a:alpha val="2862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874" name="Shape 187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Context Menu</a:t>
            </a:r>
            <a:endParaRPr/>
          </a:p>
        </p:txBody>
      </p:sp>
      <p:sp>
        <p:nvSpPr>
          <p:cNvPr id="1875" name="Shape 187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pic>
        <p:nvPicPr>
          <p:cNvPr id="1876" name="Shape 1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2133600"/>
            <a:ext cx="28860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Shape 1877"/>
          <p:cNvSpPr/>
          <p:nvPr/>
        </p:nvSpPr>
        <p:spPr>
          <a:xfrm>
            <a:off x="2895600" y="2895600"/>
            <a:ext cx="381000" cy="304800"/>
          </a:xfrm>
          <a:prstGeom prst="irregularSeal1">
            <a:avLst/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78" name="Shape 1878"/>
          <p:cNvCxnSpPr/>
          <p:nvPr/>
        </p:nvCxnSpPr>
        <p:spPr>
          <a:xfrm>
            <a:off x="3962400" y="3225800"/>
            <a:ext cx="160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879" name="Shape 1879"/>
          <p:cNvSpPr txBox="1"/>
          <p:nvPr/>
        </p:nvSpPr>
        <p:spPr>
          <a:xfrm>
            <a:off x="5638800" y="3048000"/>
            <a:ext cx="20732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Menu hiển thị khi user kích chuột phải lên ListBox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Shape 188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885" name="Shape 188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86" name="Shape 1886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Shape 1887"/>
          <p:cNvSpPr txBox="1"/>
          <p:nvPr/>
        </p:nvSpPr>
        <p:spPr>
          <a:xfrm>
            <a:off x="457200" y="3200400"/>
            <a:ext cx="8229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1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ToolStrip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893" name="Shape 189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ToolStrip</a:t>
            </a:r>
            <a:endParaRPr/>
          </a:p>
        </p:txBody>
      </p:sp>
      <p:sp>
        <p:nvSpPr>
          <p:cNvPr id="1894" name="Shape 1894"/>
          <p:cNvSpPr txBox="1"/>
          <p:nvPr>
            <p:ph idx="1" type="body"/>
          </p:nvPr>
        </p:nvSpPr>
        <p:spPr>
          <a:xfrm>
            <a:off x="228600" y="1143000"/>
            <a:ext cx="84582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 là sự thay thế cho ToolBar trong các ứng dụng trước đây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Vị trí thường xuất hiện là ngay bên dưới thanh menu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Cung cấp các button cho phép thực hiện các chức năng thường dùng trong menu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 là dạng container cho phép chứa các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control này dẫn xuất từ ToolStripItem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control bao gồm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ToolStripSplitButton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ToolStripDropDownbutton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ToolStripLabel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ToolStripProgressBar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ToolStripSeparator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ToolStripComboBox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ToolStripTextBox</a:t>
            </a:r>
            <a:endParaRPr/>
          </a:p>
          <a:p>
            <a:pPr indent="-268605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Label, TextBox, Button</a:t>
            </a:r>
            <a:endParaRPr/>
          </a:p>
        </p:txBody>
      </p:sp>
      <p:graphicFrame>
        <p:nvGraphicFramePr>
          <p:cNvPr id="275" name="Shape 275"/>
          <p:cNvGraphicFramePr/>
          <p:nvPr/>
        </p:nvGraphicFramePr>
        <p:xfrm>
          <a:off x="457200" y="129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3200400"/>
                <a:gridCol w="5029200"/>
              </a:tblGrid>
              <a:tr h="4572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TextBox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>
                        <a:alpha val="49803"/>
                      </a:schemeClr>
                    </a:solidFill>
                  </a:tcPr>
                </a:tc>
                <a:tc hMerge="1"/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thường dùng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folHlink">
                        <a:alpha val="49803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folHlink">
                        <a:alpha val="49803"/>
                      </a:schemeClr>
                    </a:solidFill>
                  </a:tcPr>
                </a:tc>
              </a:tr>
              <a:tr h="671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AcceptsReturn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Nếu true: nhấn enter tạo thành dòng mới trong chế độ multiline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39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Multiline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Nếu true: textbox ở chế độ nhiều dòng, mặc định là false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5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PasswordChar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Chỉ hiển thị ký tự đại diện cho text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39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ReadOnly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Nếu true: textbox hiển thị nền xám, và ko cho phép nhập liệu, mặc định là false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ScrollBars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Thanh cuộn cho chế độ multiline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 thường dùng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folHlink">
                        <a:alpha val="49803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folHlink">
                        <a:alpha val="49803"/>
                      </a:schemeClr>
                    </a:solidFill>
                  </a:tcPr>
                </a:tc>
              </a:tr>
              <a:tr h="914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TextChanged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Kích hoạt khi text bị thay đổi, trình xử lý được khởi tạo mặc định khi kích đúp vào textbox trong màn hình design view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Shape 189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00" name="Shape 190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ToolStrip</a:t>
            </a:r>
            <a:endParaRPr/>
          </a:p>
        </p:txBody>
      </p:sp>
      <p:sp>
        <p:nvSpPr>
          <p:cNvPr id="1901" name="Shape 1901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tạo button trên ToolStrip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ToolStrip thả vào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ToolStripButton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2" name="Shape 19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200400"/>
            <a:ext cx="2563812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Shape 19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4737" y="2530475"/>
            <a:ext cx="3413125" cy="34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Shape 1904"/>
          <p:cNvPicPr preferRelativeResize="0"/>
          <p:nvPr/>
        </p:nvPicPr>
        <p:blipFill rotWithShape="1">
          <a:blip r:embed="rId5">
            <a:alphaModFix/>
          </a:blip>
          <a:srcRect b="0" l="0" r="39786" t="50000"/>
          <a:stretch/>
        </p:blipFill>
        <p:spPr>
          <a:xfrm>
            <a:off x="3089275" y="6324600"/>
            <a:ext cx="3235325" cy="39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Shape 1905"/>
          <p:cNvSpPr txBox="1"/>
          <p:nvPr/>
        </p:nvSpPr>
        <p:spPr>
          <a:xfrm>
            <a:off x="7291387" y="3443287"/>
            <a:ext cx="1390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button</a:t>
            </a:r>
            <a:endParaRPr/>
          </a:p>
        </p:txBody>
      </p:sp>
      <p:cxnSp>
        <p:nvCxnSpPr>
          <p:cNvPr id="1906" name="Shape 1906"/>
          <p:cNvCxnSpPr/>
          <p:nvPr/>
        </p:nvCxnSpPr>
        <p:spPr>
          <a:xfrm rot="10800000">
            <a:off x="5097462" y="3276600"/>
            <a:ext cx="2133600" cy="30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907" name="Shape 1907"/>
          <p:cNvSpPr/>
          <p:nvPr/>
        </p:nvSpPr>
        <p:spPr>
          <a:xfrm flipH="1" rot="-7200000">
            <a:off x="3093243" y="3756818"/>
            <a:ext cx="5794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13" name="Shape 191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ToolStrip</a:t>
            </a:r>
            <a:endParaRPr/>
          </a:p>
        </p:txBody>
      </p:sp>
      <p:sp>
        <p:nvSpPr>
          <p:cNvPr id="1914" name="Shape 1914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Bổ sung image cho button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thuộc tính Images để thiết lập</a:t>
            </a:r>
            <a:endParaRPr/>
          </a:p>
        </p:txBody>
      </p:sp>
      <p:pic>
        <p:nvPicPr>
          <p:cNvPr id="1915" name="Shape 19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590800"/>
            <a:ext cx="253365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Shape 19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286000"/>
            <a:ext cx="4657725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Shape 1917"/>
          <p:cNvSpPr/>
          <p:nvPr/>
        </p:nvSpPr>
        <p:spPr>
          <a:xfrm>
            <a:off x="2413000" y="2286000"/>
            <a:ext cx="1803400" cy="3263900"/>
          </a:xfrm>
          <a:custGeom>
            <a:pathLst>
              <a:path extrusionOk="0" h="120000" w="120000">
                <a:moveTo>
                  <a:pt x="118309" y="120000"/>
                </a:moveTo>
                <a:lnTo>
                  <a:pt x="119154" y="0"/>
                </a:lnTo>
                <a:lnTo>
                  <a:pt x="0" y="68638"/>
                </a:lnTo>
                <a:lnTo>
                  <a:pt x="845" y="74708"/>
                </a:lnTo>
                <a:lnTo>
                  <a:pt x="120000" y="119066"/>
                </a:lnTo>
              </a:path>
            </a:pathLst>
          </a:custGeom>
          <a:solidFill>
            <a:schemeClr val="accent1">
              <a:alpha val="4549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23" name="Shape 192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ToolStrip</a:t>
            </a:r>
            <a:endParaRPr/>
          </a:p>
        </p:txBody>
      </p:sp>
      <p:sp>
        <p:nvSpPr>
          <p:cNvPr id="1924" name="Shape 192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5" name="Shape 19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2743200"/>
            <a:ext cx="2867025" cy="287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6" name="Shape 1926"/>
          <p:cNvCxnSpPr/>
          <p:nvPr/>
        </p:nvCxnSpPr>
        <p:spPr>
          <a:xfrm rot="10800000">
            <a:off x="3276600" y="3200400"/>
            <a:ext cx="0" cy="45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927" name="Shape 1927"/>
          <p:cNvSpPr txBox="1"/>
          <p:nvPr/>
        </p:nvSpPr>
        <p:spPr>
          <a:xfrm>
            <a:off x="800100" y="2844800"/>
            <a:ext cx="1390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button</a:t>
            </a:r>
            <a:endParaRPr/>
          </a:p>
        </p:txBody>
      </p:sp>
      <p:cxnSp>
        <p:nvCxnSpPr>
          <p:cNvPr id="1928" name="Shape 1928"/>
          <p:cNvCxnSpPr/>
          <p:nvPr/>
        </p:nvCxnSpPr>
        <p:spPr>
          <a:xfrm>
            <a:off x="3657600" y="2362200"/>
            <a:ext cx="0" cy="6096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929" name="Shape 1929"/>
          <p:cNvCxnSpPr/>
          <p:nvPr/>
        </p:nvCxnSpPr>
        <p:spPr>
          <a:xfrm>
            <a:off x="2159000" y="3086100"/>
            <a:ext cx="76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930" name="Shape 1930"/>
          <p:cNvCxnSpPr/>
          <p:nvPr/>
        </p:nvCxnSpPr>
        <p:spPr>
          <a:xfrm rot="10800000">
            <a:off x="1447800" y="3657600"/>
            <a:ext cx="182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31" name="Shape 1931"/>
          <p:cNvCxnSpPr/>
          <p:nvPr/>
        </p:nvCxnSpPr>
        <p:spPr>
          <a:xfrm rot="10800000">
            <a:off x="1460500" y="3213100"/>
            <a:ext cx="0" cy="45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32" name="Shape 1932"/>
          <p:cNvSpPr txBox="1"/>
          <p:nvPr/>
        </p:nvSpPr>
        <p:spPr>
          <a:xfrm>
            <a:off x="3260725" y="1995487"/>
            <a:ext cx="11350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bar</a:t>
            </a:r>
            <a:endParaRPr/>
          </a:p>
        </p:txBody>
      </p:sp>
      <p:cxnSp>
        <p:nvCxnSpPr>
          <p:cNvPr id="1933" name="Shape 1933"/>
          <p:cNvCxnSpPr/>
          <p:nvPr/>
        </p:nvCxnSpPr>
        <p:spPr>
          <a:xfrm rot="10800000">
            <a:off x="5105400" y="3048000"/>
            <a:ext cx="114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934" name="Shape 1934"/>
          <p:cNvSpPr txBox="1"/>
          <p:nvPr/>
        </p:nvSpPr>
        <p:spPr>
          <a:xfrm>
            <a:off x="6308725" y="2833687"/>
            <a:ext cx="1227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ToolStrip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40" name="Shape 194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ToolStrip</a:t>
            </a:r>
            <a:endParaRPr/>
          </a:p>
        </p:txBody>
      </p:sp>
      <p:sp>
        <p:nvSpPr>
          <p:cNvPr id="1941" name="Shape 1941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trình xử lý sự kiện Click cho ToolStripButton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tương tự như các button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đúp vào button trong Design View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Thông thường các button là các chức năng thường sử dụng chứa trong menu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VD: các button New, Open, Save…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đó có thể khai báo cùng trình xử lý sự kiện cho các button và menu item cùng chức năng.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VD: Menu item “Open” cùng trình xử lý với ToolStripButton “Open”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47" name="Shape 194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ToolStrip</a:t>
            </a:r>
            <a:endParaRPr/>
          </a:p>
        </p:txBody>
      </p:sp>
      <p:sp>
        <p:nvSpPr>
          <p:cNvPr id="1948" name="Shape 194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Demo: tạo thanh menubar cho phép nhập URL và khi nhấn enter chương trình sẽ open địa chỉ đó</a:t>
            </a:r>
            <a:endParaRPr/>
          </a:p>
        </p:txBody>
      </p:sp>
      <p:pic>
        <p:nvPicPr>
          <p:cNvPr id="1949" name="Shape 19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3048000"/>
            <a:ext cx="409575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Shape 1950"/>
          <p:cNvSpPr txBox="1"/>
          <p:nvPr/>
        </p:nvSpPr>
        <p:spPr>
          <a:xfrm>
            <a:off x="1355725" y="2376487"/>
            <a:ext cx="18478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ToolStripLabel</a:t>
            </a:r>
            <a:endParaRPr/>
          </a:p>
        </p:txBody>
      </p:sp>
      <p:sp>
        <p:nvSpPr>
          <p:cNvPr id="1951" name="Shape 1951"/>
          <p:cNvSpPr txBox="1"/>
          <p:nvPr/>
        </p:nvSpPr>
        <p:spPr>
          <a:xfrm>
            <a:off x="3798887" y="2362200"/>
            <a:ext cx="21447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ToolStripTextBox</a:t>
            </a:r>
            <a:endParaRPr/>
          </a:p>
        </p:txBody>
      </p:sp>
      <p:sp>
        <p:nvSpPr>
          <p:cNvPr id="1952" name="Shape 1952"/>
          <p:cNvSpPr txBox="1"/>
          <p:nvPr/>
        </p:nvSpPr>
        <p:spPr>
          <a:xfrm>
            <a:off x="6156325" y="4205287"/>
            <a:ext cx="160972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WebBrowser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Dock=Fill</a:t>
            </a:r>
            <a:endParaRPr/>
          </a:p>
        </p:txBody>
      </p:sp>
      <p:cxnSp>
        <p:nvCxnSpPr>
          <p:cNvPr id="1953" name="Shape 1953"/>
          <p:cNvCxnSpPr/>
          <p:nvPr/>
        </p:nvCxnSpPr>
        <p:spPr>
          <a:xfrm>
            <a:off x="2133600" y="2692400"/>
            <a:ext cx="0" cy="60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954" name="Shape 1954"/>
          <p:cNvCxnSpPr/>
          <p:nvPr/>
        </p:nvCxnSpPr>
        <p:spPr>
          <a:xfrm>
            <a:off x="4419600" y="2743200"/>
            <a:ext cx="0" cy="60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955" name="Shape 1955"/>
          <p:cNvCxnSpPr/>
          <p:nvPr/>
        </p:nvCxnSpPr>
        <p:spPr>
          <a:xfrm rot="10800000">
            <a:off x="5105400" y="4419600"/>
            <a:ext cx="106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61" name="Shape 196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ToolStrip</a:t>
            </a:r>
            <a:endParaRPr/>
          </a:p>
        </p:txBody>
      </p:sp>
      <p:sp>
        <p:nvSpPr>
          <p:cNvPr id="1962" name="Shape 1962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Xử lý sự kiện KeyDown cho ToolStripTextBox</a:t>
            </a:r>
            <a:endParaRPr/>
          </a:p>
        </p:txBody>
      </p:sp>
      <p:pic>
        <p:nvPicPr>
          <p:cNvPr id="1963" name="Shape 1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057400"/>
            <a:ext cx="41148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Shape 19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0" y="2895600"/>
            <a:ext cx="249555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Shape 1965"/>
          <p:cNvSpPr/>
          <p:nvPr/>
        </p:nvSpPr>
        <p:spPr>
          <a:xfrm>
            <a:off x="1524000" y="2527300"/>
            <a:ext cx="4292600" cy="368300"/>
          </a:xfrm>
          <a:custGeom>
            <a:pathLst>
              <a:path extrusionOk="0" h="120000" w="120000">
                <a:moveTo>
                  <a:pt x="51834" y="120000"/>
                </a:moveTo>
                <a:lnTo>
                  <a:pt x="0" y="0"/>
                </a:lnTo>
                <a:lnTo>
                  <a:pt x="79881" y="0"/>
                </a:lnTo>
                <a:lnTo>
                  <a:pt x="120000" y="115862"/>
                </a:lnTo>
                <a:lnTo>
                  <a:pt x="51834" y="120000"/>
                </a:lnTo>
              </a:path>
            </a:pathLst>
          </a:custGeom>
          <a:solidFill>
            <a:schemeClr val="accent1">
              <a:alpha val="2862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6" name="Shape 19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3200" y="4343400"/>
            <a:ext cx="5943600" cy="136683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967" name="Shape 1967"/>
          <p:cNvSpPr/>
          <p:nvPr/>
        </p:nvSpPr>
        <p:spPr>
          <a:xfrm flipH="1" rot="-4260000">
            <a:off x="5996781" y="3299618"/>
            <a:ext cx="5794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hape 197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73" name="Shape 197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74" name="Shape 1974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Shape 1975"/>
          <p:cNvSpPr txBox="1"/>
          <p:nvPr/>
        </p:nvSpPr>
        <p:spPr>
          <a:xfrm>
            <a:off x="1752600" y="3200400"/>
            <a:ext cx="5562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1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StatusStrip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Shape 198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81" name="Shape 198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StatusStrip</a:t>
            </a:r>
            <a:endParaRPr/>
          </a:p>
        </p:txBody>
      </p:sp>
      <p:sp>
        <p:nvSpPr>
          <p:cNvPr id="1982" name="Shape 1982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thông tin trạng thái của ứng dụng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Nằm bên dưới cùng của Form.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lớp liên quan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StatusStrip: là container chứa control khác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ToolStripStatusLabel: control có thể add vào StatusStrip 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3" name="Shape 19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3581400"/>
            <a:ext cx="185737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Shape 19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3505200"/>
            <a:ext cx="28956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Shape 1985"/>
          <p:cNvSpPr/>
          <p:nvPr/>
        </p:nvSpPr>
        <p:spPr>
          <a:xfrm flipH="1" rot="-7440000">
            <a:off x="3177381" y="3680618"/>
            <a:ext cx="5794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Shape 199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991" name="Shape 199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StatusStrip</a:t>
            </a:r>
            <a:endParaRPr/>
          </a:p>
        </p:txBody>
      </p:sp>
      <p:sp>
        <p:nvSpPr>
          <p:cNvPr id="1992" name="Shape 1992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các item cho StatusStrip</a:t>
            </a:r>
            <a:endParaRPr/>
          </a:p>
        </p:txBody>
      </p:sp>
      <p:pic>
        <p:nvPicPr>
          <p:cNvPr id="1993" name="Shape 19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1706562"/>
            <a:ext cx="3276600" cy="4160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4" name="Shape 1994"/>
          <p:cNvCxnSpPr/>
          <p:nvPr/>
        </p:nvCxnSpPr>
        <p:spPr>
          <a:xfrm>
            <a:off x="2057400" y="4267200"/>
            <a:ext cx="12192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995" name="Shape 1995"/>
          <p:cNvSpPr txBox="1"/>
          <p:nvPr/>
        </p:nvSpPr>
        <p:spPr>
          <a:xfrm>
            <a:off x="990600" y="3505200"/>
            <a:ext cx="22256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các item cho StatusStrip</a:t>
            </a:r>
            <a:endParaRPr/>
          </a:p>
        </p:txBody>
      </p:sp>
      <p:cxnSp>
        <p:nvCxnSpPr>
          <p:cNvPr id="1996" name="Shape 1996"/>
          <p:cNvCxnSpPr/>
          <p:nvPr/>
        </p:nvCxnSpPr>
        <p:spPr>
          <a:xfrm flipH="1">
            <a:off x="4648200" y="4876800"/>
            <a:ext cx="20574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997" name="Shape 1997"/>
          <p:cNvSpPr txBox="1"/>
          <p:nvPr/>
        </p:nvSpPr>
        <p:spPr>
          <a:xfrm>
            <a:off x="6400800" y="4267200"/>
            <a:ext cx="24542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kiểu control cho StatusStrip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Shape 200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03" name="Shape 200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StatusStrip</a:t>
            </a:r>
            <a:endParaRPr/>
          </a:p>
        </p:txBody>
      </p:sp>
      <p:sp>
        <p:nvSpPr>
          <p:cNvPr id="2004" name="Shape 2004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 tạo sự kiện Tick của Timer cứ mỗi giây kích hoạt và hiển thị giờ trên StatusStrip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Timer thả vào Form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sự kiện Tick cho Timer với Interval là 1000 ms</a:t>
            </a:r>
            <a:endParaRPr/>
          </a:p>
        </p:txBody>
      </p:sp>
      <p:pic>
        <p:nvPicPr>
          <p:cNvPr id="2005" name="Shape 20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3352800"/>
            <a:ext cx="6705600" cy="1452562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cxnSp>
        <p:nvCxnSpPr>
          <p:cNvPr id="2006" name="Shape 2006"/>
          <p:cNvCxnSpPr/>
          <p:nvPr/>
        </p:nvCxnSpPr>
        <p:spPr>
          <a:xfrm>
            <a:off x="2286000" y="4114800"/>
            <a:ext cx="0" cy="160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007" name="Shape 2007"/>
          <p:cNvSpPr txBox="1"/>
          <p:nvPr/>
        </p:nvSpPr>
        <p:spPr>
          <a:xfrm>
            <a:off x="762000" y="5715000"/>
            <a:ext cx="3708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 dạng Label của StatusStrip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Label, TextBox, Button</a:t>
            </a:r>
            <a:endParaRPr/>
          </a:p>
        </p:txBody>
      </p:sp>
      <p:graphicFrame>
        <p:nvGraphicFramePr>
          <p:cNvPr id="282" name="Shape 282"/>
          <p:cNvGraphicFramePr/>
          <p:nvPr/>
        </p:nvGraphicFramePr>
        <p:xfrm>
          <a:off x="457200" y="129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3352800"/>
                <a:gridCol w="4876800"/>
              </a:tblGrid>
              <a:tr h="460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en-US" sz="24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Button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>
                        <a:alpha val="49803"/>
                      </a:schemeClr>
                    </a:solidFill>
                  </a:tcPr>
                </a:tc>
                <a:tc hMerge="1"/>
              </a:tr>
              <a:tr h="3984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thường dùng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folHlink">
                        <a:alpha val="49803"/>
                      </a:schemeClr>
                    </a:solidFill>
                  </a:tcPr>
                </a:tc>
                <a:tc hMerge="1"/>
              </a:tr>
              <a:tr h="706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Chuỗi hiển thị trên bề mặt button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84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 thường dùng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folHlink">
                        <a:alpha val="49803"/>
                      </a:schemeClr>
                    </a:solidFill>
                  </a:tcPr>
                </a:tc>
                <a:tc hMerge="1"/>
              </a:tr>
              <a:tr h="1311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Click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Kích hoạt khi user kích vào button, khai báo mặc định khi người lập trình kích đúp vào button trong màn hình Design View của Form.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Shape 201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13" name="Shape 201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StatusStrip</a:t>
            </a:r>
            <a:endParaRPr/>
          </a:p>
        </p:txBody>
      </p:sp>
      <p:sp>
        <p:nvSpPr>
          <p:cNvPr id="2014" name="Shape 201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pic>
        <p:nvPicPr>
          <p:cNvPr id="2015" name="Shape 20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1905000"/>
            <a:ext cx="3600450" cy="287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6" name="Shape 2016"/>
          <p:cNvCxnSpPr/>
          <p:nvPr/>
        </p:nvCxnSpPr>
        <p:spPr>
          <a:xfrm>
            <a:off x="2819400" y="4724400"/>
            <a:ext cx="0" cy="6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017" name="Shape 2017"/>
          <p:cNvSpPr txBox="1"/>
          <p:nvPr/>
        </p:nvSpPr>
        <p:spPr>
          <a:xfrm>
            <a:off x="1524000" y="5486400"/>
            <a:ext cx="25241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ToolStripStatusLabel</a:t>
            </a:r>
            <a:endParaRPr/>
          </a:p>
        </p:txBody>
      </p:sp>
      <p:cxnSp>
        <p:nvCxnSpPr>
          <p:cNvPr id="2018" name="Shape 2018"/>
          <p:cNvCxnSpPr/>
          <p:nvPr/>
        </p:nvCxnSpPr>
        <p:spPr>
          <a:xfrm>
            <a:off x="5334000" y="4648200"/>
            <a:ext cx="0" cy="76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019" name="Shape 2019"/>
          <p:cNvSpPr txBox="1"/>
          <p:nvPr/>
        </p:nvSpPr>
        <p:spPr>
          <a:xfrm>
            <a:off x="4622800" y="5486400"/>
            <a:ext cx="1409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StatusStrip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25" name="Shape 2025"/>
          <p:cNvSpPr txBox="1"/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Verdana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SDI &amp; MDI</a:t>
            </a:r>
            <a:endParaRPr/>
          </a:p>
        </p:txBody>
      </p:sp>
      <p:pic>
        <p:nvPicPr>
          <p:cNvPr id="2026" name="Shape 20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1600200"/>
            <a:ext cx="1943100" cy="14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32" name="Shape 203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Nội Dung</a:t>
            </a:r>
            <a:endParaRPr/>
          </a:p>
        </p:txBody>
      </p:sp>
      <p:sp>
        <p:nvSpPr>
          <p:cNvPr id="2033" name="Shape 2033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Tổng quan ứng dụng Document Interface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Document Interface (SDI)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Document Interface (MDI)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 hỗ trợ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MenuStrip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ContextMenuStrip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ToolStrip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StatusStrip</a:t>
            </a:r>
            <a:endParaRPr/>
          </a:p>
          <a:p>
            <a:pPr indent="-252095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92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Shape 203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39" name="Shape 203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Ứng dụng document Interface</a:t>
            </a:r>
            <a:endParaRPr/>
          </a:p>
        </p:txBody>
      </p:sp>
      <p:sp>
        <p:nvSpPr>
          <p:cNvPr id="2040" name="Shape 204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Dạng ứng dụng làm việc với các document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chứa nội dung dữ liệu, được lưu trữ trên file đặc trưng, hoặc trong CSDL.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dạng document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soạn thảo văn bản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xử lý ảnh đồ họa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bảng tính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làm việc csdl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 dụng dạng DI sẽ cung cấp các chức năng 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Mở file (hoặc CSDL), xử lý nội dung và lưu file (hoặc CSDL)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2 dạng ứng dụng DI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Document Interface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Document Interface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Shape 204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46" name="Shape 204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Single Document Interface</a:t>
            </a:r>
            <a:endParaRPr/>
          </a:p>
        </p:txBody>
      </p:sp>
      <p:sp>
        <p:nvSpPr>
          <p:cNvPr id="2047" name="Shape 2047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Chỉ hỗ trợ một document hoặc một cửa sổ tại một thời điểm.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Dạng ứng dụng như NotePad, MS Paint với các đặc tính xử lý ảnh và văn bản giới hạn.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 làm việc với nhiều tài liệu thì phải mở các instance khác của ứng dụng.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Việc quản lý ứng dụng SDI khá đơn giản.</a:t>
            </a:r>
            <a:endParaRPr/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53" name="Shape 205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054" name="Shape 2054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 dụng cho phép xử lý nhiều document tại một thời điểm.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ứng dụng hiện tại thường là dạng MDI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 Office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 Studio.NET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Adobe Photoshop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 dụng MDI thường phức tạp và chức năng xử lý đa dạng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Xử lý một cùng một dạng document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 Word, Adobe Photoshop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Xử lý nhiều dạng document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6: code, design, image…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60" name="Shape 206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061" name="Shape 2061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 dụng MDI – MS PowerPoint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1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2" name="Shape 20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1905000"/>
            <a:ext cx="54102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Shape 2063"/>
          <p:cNvSpPr txBox="1"/>
          <p:nvPr/>
        </p:nvSpPr>
        <p:spPr>
          <a:xfrm>
            <a:off x="1143000" y="4114800"/>
            <a:ext cx="1270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b="1" i="1" lang="en-US" sz="20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</a:t>
            </a:r>
            <a:endParaRPr/>
          </a:p>
        </p:txBody>
      </p:sp>
      <p:cxnSp>
        <p:nvCxnSpPr>
          <p:cNvPr id="2064" name="Shape 2064"/>
          <p:cNvCxnSpPr/>
          <p:nvPr/>
        </p:nvCxnSpPr>
        <p:spPr>
          <a:xfrm flipH="1" rot="10800000">
            <a:off x="1905000" y="3810000"/>
            <a:ext cx="1447800" cy="30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2065" name="Shape 2065"/>
          <p:cNvCxnSpPr/>
          <p:nvPr/>
        </p:nvCxnSpPr>
        <p:spPr>
          <a:xfrm>
            <a:off x="2438400" y="4343400"/>
            <a:ext cx="160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2066" name="Shape 2066"/>
          <p:cNvCxnSpPr/>
          <p:nvPr/>
        </p:nvCxnSpPr>
        <p:spPr>
          <a:xfrm>
            <a:off x="1905000" y="4495800"/>
            <a:ext cx="3429000" cy="53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72" name="Shape 207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073" name="Shape 2073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MDI Parent Window – MDI Child Window</a:t>
            </a:r>
            <a:endParaRPr/>
          </a:p>
        </p:txBody>
      </p:sp>
      <p:sp>
        <p:nvSpPr>
          <p:cNvPr id="2074" name="Shape 2074"/>
          <p:cNvSpPr txBox="1"/>
          <p:nvPr/>
        </p:nvSpPr>
        <p:spPr>
          <a:xfrm>
            <a:off x="914400" y="2603500"/>
            <a:ext cx="4724400" cy="3505200"/>
          </a:xfrm>
          <a:prstGeom prst="rect">
            <a:avLst/>
          </a:prstGeom>
          <a:solidFill>
            <a:srgbClr val="C0C0C0"/>
          </a:solidFill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18900000" dist="107763">
              <a:schemeClr val="lt2">
                <a:alpha val="49803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5" name="Shape 2075"/>
          <p:cNvSpPr txBox="1"/>
          <p:nvPr/>
        </p:nvSpPr>
        <p:spPr>
          <a:xfrm>
            <a:off x="914400" y="2527300"/>
            <a:ext cx="4724400" cy="206375"/>
          </a:xfrm>
          <a:prstGeom prst="rect">
            <a:avLst/>
          </a:prstGeom>
          <a:solidFill>
            <a:srgbClr val="3366FF"/>
          </a:solidFill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18900000" dist="107763">
              <a:schemeClr val="lt2">
                <a:alpha val="49803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6" name="Shape 2076"/>
          <p:cNvSpPr txBox="1"/>
          <p:nvPr/>
        </p:nvSpPr>
        <p:spPr>
          <a:xfrm>
            <a:off x="1600200" y="3594100"/>
            <a:ext cx="1066800" cy="838200"/>
          </a:xfrm>
          <a:prstGeom prst="rect">
            <a:avLst/>
          </a:prstGeom>
          <a:solidFill>
            <a:srgbClr val="C0C0C0">
              <a:alpha val="23529"/>
            </a:srgbClr>
          </a:solidFill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</a:t>
            </a:r>
            <a:endParaRPr/>
          </a:p>
        </p:txBody>
      </p:sp>
      <p:sp>
        <p:nvSpPr>
          <p:cNvPr id="2077" name="Shape 2077"/>
          <p:cNvSpPr txBox="1"/>
          <p:nvPr/>
        </p:nvSpPr>
        <p:spPr>
          <a:xfrm>
            <a:off x="1600200" y="3594100"/>
            <a:ext cx="1066800" cy="76200"/>
          </a:xfrm>
          <a:prstGeom prst="rect">
            <a:avLst/>
          </a:prstGeom>
          <a:solidFill>
            <a:srgbClr val="3366FF"/>
          </a:solidFill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8" name="Shape 2078"/>
          <p:cNvSpPr txBox="1"/>
          <p:nvPr/>
        </p:nvSpPr>
        <p:spPr>
          <a:xfrm>
            <a:off x="3505200" y="4356100"/>
            <a:ext cx="1371600" cy="1143000"/>
          </a:xfrm>
          <a:prstGeom prst="rect">
            <a:avLst/>
          </a:prstGeom>
          <a:solidFill>
            <a:srgbClr val="C0C0C0">
              <a:alpha val="23529"/>
            </a:srgbClr>
          </a:solidFill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</a:t>
            </a:r>
            <a:endParaRPr/>
          </a:p>
        </p:txBody>
      </p:sp>
      <p:sp>
        <p:nvSpPr>
          <p:cNvPr id="2079" name="Shape 2079"/>
          <p:cNvSpPr txBox="1"/>
          <p:nvPr/>
        </p:nvSpPr>
        <p:spPr>
          <a:xfrm>
            <a:off x="3505200" y="4356100"/>
            <a:ext cx="1371600" cy="103187"/>
          </a:xfrm>
          <a:prstGeom prst="rect">
            <a:avLst/>
          </a:prstGeom>
          <a:solidFill>
            <a:srgbClr val="3366FF"/>
          </a:solidFill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0" name="Shape 2080"/>
          <p:cNvSpPr txBox="1"/>
          <p:nvPr/>
        </p:nvSpPr>
        <p:spPr>
          <a:xfrm>
            <a:off x="1371600" y="4965700"/>
            <a:ext cx="1524000" cy="990600"/>
          </a:xfrm>
          <a:prstGeom prst="rect">
            <a:avLst/>
          </a:prstGeom>
          <a:solidFill>
            <a:srgbClr val="C0C0C0">
              <a:alpha val="23529"/>
            </a:srgbClr>
          </a:solidFill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</a:t>
            </a:r>
            <a:endParaRPr/>
          </a:p>
        </p:txBody>
      </p:sp>
      <p:sp>
        <p:nvSpPr>
          <p:cNvPr id="2081" name="Shape 2081"/>
          <p:cNvSpPr txBox="1"/>
          <p:nvPr/>
        </p:nvSpPr>
        <p:spPr>
          <a:xfrm>
            <a:off x="1371600" y="4965700"/>
            <a:ext cx="1524000" cy="90487"/>
          </a:xfrm>
          <a:prstGeom prst="rect">
            <a:avLst/>
          </a:prstGeom>
          <a:solidFill>
            <a:srgbClr val="3366FF"/>
          </a:solidFill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2" name="Shape 2082"/>
          <p:cNvSpPr txBox="1"/>
          <p:nvPr/>
        </p:nvSpPr>
        <p:spPr>
          <a:xfrm>
            <a:off x="2438400" y="3060700"/>
            <a:ext cx="20716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1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Parent window</a:t>
            </a:r>
            <a:endParaRPr/>
          </a:p>
        </p:txBody>
      </p:sp>
      <p:sp>
        <p:nvSpPr>
          <p:cNvPr id="2083" name="Shape 2083"/>
          <p:cNvSpPr txBox="1"/>
          <p:nvPr/>
        </p:nvSpPr>
        <p:spPr>
          <a:xfrm>
            <a:off x="2082800" y="1981200"/>
            <a:ext cx="24114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MDI Application</a:t>
            </a:r>
            <a:endParaRPr/>
          </a:p>
        </p:txBody>
      </p:sp>
      <p:sp>
        <p:nvSpPr>
          <p:cNvPr id="2084" name="Shape 2084"/>
          <p:cNvSpPr txBox="1"/>
          <p:nvPr/>
        </p:nvSpPr>
        <p:spPr>
          <a:xfrm>
            <a:off x="6096000" y="2546350"/>
            <a:ext cx="26670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Chỉ có duy nhất một parent windows</a:t>
            </a:r>
            <a:endParaRPr/>
          </a:p>
        </p:txBody>
      </p:sp>
      <p:sp>
        <p:nvSpPr>
          <p:cNvPr id="2085" name="Shape 2085"/>
          <p:cNvSpPr txBox="1"/>
          <p:nvPr/>
        </p:nvSpPr>
        <p:spPr>
          <a:xfrm>
            <a:off x="6172200" y="4587875"/>
            <a:ext cx="26670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 nhiều child windows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091" name="Shape 209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092" name="Shape 2092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tạo MDI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form và thiết lập thuộc tính IsMdiContainer = true, khi đó form sẽ thay đổi cách thể hiện</a:t>
            </a:r>
            <a:endParaRPr/>
          </a:p>
        </p:txBody>
      </p:sp>
      <p:pic>
        <p:nvPicPr>
          <p:cNvPr id="2093" name="Shape 20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3248025"/>
            <a:ext cx="2857500" cy="2847975"/>
          </a:xfrm>
          <a:prstGeom prst="rect">
            <a:avLst/>
          </a:prstGeom>
          <a:noFill/>
          <a:ln>
            <a:noFill/>
          </a:ln>
          <a:effectLst>
            <a:outerShdw blurRad="63500" dir="18900000" dist="107763">
              <a:srgbClr val="808080">
                <a:alpha val="49803"/>
              </a:srgbClr>
            </a:outerShdw>
          </a:effectLst>
        </p:spPr>
      </p:pic>
      <p:pic>
        <p:nvPicPr>
          <p:cNvPr id="2094" name="Shape 20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3248025"/>
            <a:ext cx="2867025" cy="2838450"/>
          </a:xfrm>
          <a:prstGeom prst="rect">
            <a:avLst/>
          </a:prstGeom>
          <a:noFill/>
          <a:ln>
            <a:noFill/>
          </a:ln>
          <a:effectLst>
            <a:outerShdw blurRad="63500" dir="18900000" dist="107763">
              <a:srgbClr val="808080">
                <a:alpha val="49803"/>
              </a:srgbClr>
            </a:outerShdw>
          </a:effectLst>
        </p:spPr>
      </p:pic>
      <p:sp>
        <p:nvSpPr>
          <p:cNvPr id="2095" name="Shape 2095"/>
          <p:cNvSpPr txBox="1"/>
          <p:nvPr/>
        </p:nvSpPr>
        <p:spPr>
          <a:xfrm>
            <a:off x="1905000" y="2714625"/>
            <a:ext cx="12779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SDI Form</a:t>
            </a:r>
            <a:endParaRPr/>
          </a:p>
        </p:txBody>
      </p:sp>
      <p:sp>
        <p:nvSpPr>
          <p:cNvPr id="2096" name="Shape 2096"/>
          <p:cNvSpPr txBox="1"/>
          <p:nvPr/>
        </p:nvSpPr>
        <p:spPr>
          <a:xfrm>
            <a:off x="5791200" y="2790825"/>
            <a:ext cx="13763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MDI Form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hape 210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102" name="Shape 210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103" name="Shape 2103"/>
          <p:cNvSpPr txBox="1"/>
          <p:nvPr>
            <p:ph idx="1" type="body"/>
          </p:nvPr>
        </p:nvSpPr>
        <p:spPr>
          <a:xfrm>
            <a:off x="304800" y="1295400"/>
            <a:ext cx="6705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một form con để add vào form chính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chuột phải lên tên project trong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Solution Explorer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Chọn Add-&gt; Windows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cửa sổ Add New Item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Chọn tên của form con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kế form con theo yêu cầu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của ứng dụng.</a:t>
            </a:r>
            <a:endParaRPr/>
          </a:p>
        </p:txBody>
      </p:sp>
      <p:pic>
        <p:nvPicPr>
          <p:cNvPr id="2104" name="Shape 2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286000"/>
            <a:ext cx="265747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Shape 2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1676400"/>
            <a:ext cx="15621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Shape 2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8900" y="3467100"/>
            <a:ext cx="13335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Shape 2107"/>
          <p:cNvSpPr/>
          <p:nvPr/>
        </p:nvSpPr>
        <p:spPr>
          <a:xfrm>
            <a:off x="6019800" y="3962400"/>
            <a:ext cx="685800" cy="457200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08" name="Shape 2108"/>
          <p:cNvCxnSpPr/>
          <p:nvPr/>
        </p:nvCxnSpPr>
        <p:spPr>
          <a:xfrm flipH="1" rot="10800000">
            <a:off x="3733800" y="4343400"/>
            <a:ext cx="1524000" cy="30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109" name="Shape 2109"/>
          <p:cNvSpPr txBox="1"/>
          <p:nvPr/>
        </p:nvSpPr>
        <p:spPr>
          <a:xfrm>
            <a:off x="2057400" y="4495800"/>
            <a:ext cx="1608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1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form con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Label, TextBox, Button</a:t>
            </a:r>
            <a:endParaRPr/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TextBox</a:t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05000"/>
            <a:ext cx="20764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3124200"/>
            <a:ext cx="22479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0" y="1447800"/>
            <a:ext cx="5591175" cy="1257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293" name="Shape 293"/>
          <p:cNvSpPr/>
          <p:nvPr/>
        </p:nvSpPr>
        <p:spPr>
          <a:xfrm>
            <a:off x="2247900" y="2362200"/>
            <a:ext cx="838200" cy="3848100"/>
          </a:xfrm>
          <a:custGeom>
            <a:pathLst>
              <a:path extrusionOk="0" h="120000" w="120000">
                <a:moveTo>
                  <a:pt x="118181" y="23366"/>
                </a:moveTo>
                <a:lnTo>
                  <a:pt x="118181" y="120000"/>
                </a:lnTo>
                <a:lnTo>
                  <a:pt x="0" y="5544"/>
                </a:lnTo>
                <a:lnTo>
                  <a:pt x="0" y="0"/>
                </a:lnTo>
                <a:lnTo>
                  <a:pt x="120000" y="24158"/>
                </a:lnTo>
                <a:lnTo>
                  <a:pt x="118181" y="23366"/>
                </a:lnTo>
                <a:close/>
              </a:path>
            </a:pathLst>
          </a:custGeom>
          <a:solidFill>
            <a:srgbClr val="99CCFF">
              <a:alpha val="3254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Small confetti" id="294" name="Shape 294"/>
          <p:cNvSpPr/>
          <p:nvPr/>
        </p:nvSpPr>
        <p:spPr>
          <a:xfrm>
            <a:off x="4000500" y="2641600"/>
            <a:ext cx="4635500" cy="2362200"/>
          </a:xfrm>
          <a:custGeom>
            <a:pathLst>
              <a:path extrusionOk="0" h="120000" w="120000">
                <a:moveTo>
                  <a:pt x="119999" y="0"/>
                </a:moveTo>
                <a:lnTo>
                  <a:pt x="4602" y="0"/>
                </a:lnTo>
                <a:lnTo>
                  <a:pt x="0" y="120000"/>
                </a:lnTo>
                <a:lnTo>
                  <a:pt x="24657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5943600" y="4114800"/>
            <a:ext cx="26590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Chuyển thành chữ hoa</a:t>
            </a:r>
            <a:endParaRPr/>
          </a:p>
        </p:txBody>
      </p:sp>
      <p:cxnSp>
        <p:nvCxnSpPr>
          <p:cNvPr id="296" name="Shape 296"/>
          <p:cNvCxnSpPr/>
          <p:nvPr/>
        </p:nvCxnSpPr>
        <p:spPr>
          <a:xfrm rot="10800000">
            <a:off x="6629400" y="2514600"/>
            <a:ext cx="685800" cy="152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297" name="Shape 297"/>
          <p:cNvCxnSpPr/>
          <p:nvPr/>
        </p:nvCxnSpPr>
        <p:spPr>
          <a:xfrm rot="10800000">
            <a:off x="1219200" y="2438400"/>
            <a:ext cx="0" cy="160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98" name="Shape 298"/>
          <p:cNvSpPr txBox="1"/>
          <p:nvPr/>
        </p:nvSpPr>
        <p:spPr>
          <a:xfrm>
            <a:off x="228600" y="4038600"/>
            <a:ext cx="23780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 click vào textbox để tạo event handler cho event TextChanged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115" name="Shape 211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116" name="Shape 2116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form con vào form chính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đối tượng của form con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thuộc tính MdiParent của form con là form chính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Gọi phương thức Show của form con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Một cách tổng quát để add form con vào form chính</a:t>
            </a:r>
            <a:endParaRPr/>
          </a:p>
        </p:txBody>
      </p:sp>
      <p:sp>
        <p:nvSpPr>
          <p:cNvPr id="2117" name="Shape 2117"/>
          <p:cNvSpPr txBox="1"/>
          <p:nvPr/>
        </p:nvSpPr>
        <p:spPr>
          <a:xfrm>
            <a:off x="990600" y="4324350"/>
            <a:ext cx="6097587" cy="104457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ChildFormClass childForm = new ChildFormClass();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childForm.</a:t>
            </a:r>
            <a:r>
              <a:rPr b="1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MdiParent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&lt;thể hiện của form cha&gt;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childForm.</a:t>
            </a:r>
            <a:r>
              <a:rPr b="1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 </a:t>
            </a:r>
            <a:endParaRPr/>
          </a:p>
        </p:txBody>
      </p:sp>
      <p:sp>
        <p:nvSpPr>
          <p:cNvPr id="2118" name="Shape 2118"/>
          <p:cNvSpPr txBox="1"/>
          <p:nvPr/>
        </p:nvSpPr>
        <p:spPr>
          <a:xfrm>
            <a:off x="1143000" y="3581400"/>
            <a:ext cx="16176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b="1" i="1" lang="en-US" sz="20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 form con</a:t>
            </a:r>
            <a:endParaRPr/>
          </a:p>
        </p:txBody>
      </p:sp>
      <p:cxnSp>
        <p:nvCxnSpPr>
          <p:cNvPr id="2119" name="Shape 2119"/>
          <p:cNvCxnSpPr/>
          <p:nvPr/>
        </p:nvCxnSpPr>
        <p:spPr>
          <a:xfrm>
            <a:off x="1905000" y="403860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2120" name="Shape 2120"/>
          <p:cNvCxnSpPr/>
          <p:nvPr/>
        </p:nvCxnSpPr>
        <p:spPr>
          <a:xfrm>
            <a:off x="4953000" y="5105400"/>
            <a:ext cx="609600" cy="53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121" name="Shape 2121"/>
          <p:cNvSpPr txBox="1"/>
          <p:nvPr/>
        </p:nvSpPr>
        <p:spPr>
          <a:xfrm>
            <a:off x="5715000" y="5435600"/>
            <a:ext cx="32004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b="1" i="1" lang="en-US" sz="20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 lập form cha (nếu đang ở trong form cha thì dùng đối tượng this)</a:t>
            </a:r>
            <a:endParaRPr/>
          </a:p>
        </p:txBody>
      </p:sp>
      <p:cxnSp>
        <p:nvCxnSpPr>
          <p:cNvPr id="2122" name="Shape 2122"/>
          <p:cNvCxnSpPr/>
          <p:nvPr/>
        </p:nvCxnSpPr>
        <p:spPr>
          <a:xfrm>
            <a:off x="2514600" y="5334000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123" name="Shape 2123"/>
          <p:cNvSpPr txBox="1"/>
          <p:nvPr/>
        </p:nvSpPr>
        <p:spPr>
          <a:xfrm>
            <a:off x="3352800" y="5867400"/>
            <a:ext cx="20637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b="1" i="1" lang="en-US" sz="20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Hiển thị form con</a:t>
            </a:r>
            <a:endParaRPr/>
          </a:p>
        </p:txBody>
      </p:sp>
      <p:cxnSp>
        <p:nvCxnSpPr>
          <p:cNvPr id="2124" name="Shape 2124"/>
          <p:cNvCxnSpPr/>
          <p:nvPr/>
        </p:nvCxnSpPr>
        <p:spPr>
          <a:xfrm flipH="1">
            <a:off x="4953000" y="3810000"/>
            <a:ext cx="533400" cy="45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125" name="Shape 2125"/>
          <p:cNvSpPr txBox="1"/>
          <p:nvPr/>
        </p:nvSpPr>
        <p:spPr>
          <a:xfrm>
            <a:off x="5410200" y="3429000"/>
            <a:ext cx="22098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b="1" i="1" lang="en-US" sz="20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đối tượng cho lớp form con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/>
          <p:nvPr/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131" name="Shape 213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graphicFrame>
        <p:nvGraphicFramePr>
          <p:cNvPr id="2132" name="Shape 2132"/>
          <p:cNvGraphicFramePr/>
          <p:nvPr/>
        </p:nvGraphicFramePr>
        <p:xfrm>
          <a:off x="381000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2667000"/>
                <a:gridCol w="5562600"/>
              </a:tblGrid>
              <a:tr h="3968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tính, phương thức và sự kiện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3952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của MDI child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IsMdiChild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 biết form là child hay không</a:t>
                      </a:r>
                      <a:endParaRPr/>
                    </a:p>
                  </a:txBody>
                  <a:tcPr marT="45700" marB="45700" marR="0" marL="0"/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MdiParent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Xác định form cha của form</a:t>
                      </a:r>
                      <a:endParaRPr/>
                    </a:p>
                  </a:txBody>
                  <a:tcPr marT="45700" marB="45700" marR="0" marL="0"/>
                </a:tc>
              </a:tr>
              <a:tr h="3968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Thuộc tính của MDi parent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ActiveMdiChild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form con đang active</a:t>
                      </a:r>
                      <a:endParaRPr/>
                    </a:p>
                  </a:txBody>
                  <a:tcPr marT="45700" marB="45700" marR="0" marL="0"/>
                </a:tc>
              </a:tr>
              <a:tr h="39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IsMdiContainer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Xác định form là MDI parent hoặc không</a:t>
                      </a:r>
                      <a:endParaRPr/>
                    </a:p>
                  </a:txBody>
                  <a:tcPr marT="45700" marB="45700" marR="0" marL="0"/>
                </a:tc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MdiChildren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mảng chứa các form con</a:t>
                      </a:r>
                      <a:endParaRPr/>
                    </a:p>
                  </a:txBody>
                  <a:tcPr marT="45700" marB="45700" marR="0" marL="0"/>
                </a:tc>
              </a:tr>
              <a:tr h="3952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Phương thức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LayoutMdi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Xác định cách hiển thị các form con</a:t>
                      </a:r>
                      <a:endParaRPr/>
                    </a:p>
                  </a:txBody>
                  <a:tcPr marT="45700" marB="45700" marR="0" marL="0"/>
                </a:tc>
              </a:tr>
              <a:tr h="3952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Arial"/>
                        <a:buNone/>
                      </a:pPr>
                      <a:r>
                        <a:rPr b="1" i="1" lang="en-US" sz="20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Sự kiện</a:t>
                      </a:r>
                      <a:endParaRPr/>
                    </a:p>
                  </a:txBody>
                  <a:tcPr marT="45700" marB="45700" marR="0" marL="0"/>
                </a:tc>
                <a:tc hMerge="1"/>
              </a:tr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MdiChildActivate</a:t>
                      </a:r>
                      <a:endParaRPr/>
                    </a:p>
                  </a:txBody>
                  <a:tcPr marT="45700" marB="4570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Xuất hiện khi child form đóng hoặc active</a:t>
                      </a:r>
                      <a:endParaRPr/>
                    </a:p>
                  </a:txBody>
                  <a:tcPr marT="45700" marB="45700" marR="0" marL="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Shape 213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138" name="Shape 213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139" name="Shape 213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Trạng thái Minimize, Maximize và Close</a:t>
            </a:r>
            <a:endParaRPr/>
          </a:p>
        </p:txBody>
      </p:sp>
      <p:pic>
        <p:nvPicPr>
          <p:cNvPr id="2140" name="Shape 2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667000"/>
            <a:ext cx="3429000" cy="236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Shape 2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667000"/>
            <a:ext cx="3429000" cy="23637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Shape 2142"/>
          <p:cNvSpPr txBox="1"/>
          <p:nvPr/>
        </p:nvSpPr>
        <p:spPr>
          <a:xfrm>
            <a:off x="2057400" y="1905000"/>
            <a:ext cx="253047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Icon của </a:t>
            </a:r>
            <a:r>
              <a:rPr b="1" i="0" lang="en-US" sz="1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parent</a:t>
            </a: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minimize, maximize, close</a:t>
            </a:r>
            <a:endParaRPr/>
          </a:p>
        </p:txBody>
      </p:sp>
      <p:cxnSp>
        <p:nvCxnSpPr>
          <p:cNvPr id="2143" name="Shape 2143"/>
          <p:cNvCxnSpPr/>
          <p:nvPr/>
        </p:nvCxnSpPr>
        <p:spPr>
          <a:xfrm>
            <a:off x="3886200" y="2286000"/>
            <a:ext cx="0" cy="38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144" name="Shape 2144"/>
          <p:cNvSpPr txBox="1"/>
          <p:nvPr/>
        </p:nvSpPr>
        <p:spPr>
          <a:xfrm>
            <a:off x="1066800" y="5334000"/>
            <a:ext cx="253047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Icon của </a:t>
            </a:r>
            <a:r>
              <a:rPr b="1" i="0" lang="en-US" sz="1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</a:t>
            </a: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restore, maximize, close</a:t>
            </a:r>
            <a:endParaRPr/>
          </a:p>
        </p:txBody>
      </p:sp>
      <p:cxnSp>
        <p:nvCxnSpPr>
          <p:cNvPr id="2145" name="Shape 2145"/>
          <p:cNvCxnSpPr/>
          <p:nvPr/>
        </p:nvCxnSpPr>
        <p:spPr>
          <a:xfrm rot="10800000">
            <a:off x="2667000" y="5029200"/>
            <a:ext cx="0" cy="38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146" name="Shape 2146"/>
          <p:cNvSpPr txBox="1"/>
          <p:nvPr/>
        </p:nvSpPr>
        <p:spPr>
          <a:xfrm>
            <a:off x="5562600" y="1828800"/>
            <a:ext cx="253047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Icon của </a:t>
            </a:r>
            <a:r>
              <a:rPr b="1" i="0" lang="en-US" sz="1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</a:t>
            </a: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minimize, restore, close</a:t>
            </a:r>
            <a:endParaRPr/>
          </a:p>
        </p:txBody>
      </p:sp>
      <p:cxnSp>
        <p:nvCxnSpPr>
          <p:cNvPr id="2147" name="Shape 2147"/>
          <p:cNvCxnSpPr/>
          <p:nvPr/>
        </p:nvCxnSpPr>
        <p:spPr>
          <a:xfrm>
            <a:off x="7162800" y="2133600"/>
            <a:ext cx="533400" cy="76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148" name="Shape 2148"/>
          <p:cNvSpPr txBox="1"/>
          <p:nvPr/>
        </p:nvSpPr>
        <p:spPr>
          <a:xfrm>
            <a:off x="4708525" y="5348287"/>
            <a:ext cx="29876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của parent chứa tên child đang maximize</a:t>
            </a:r>
            <a:endParaRPr/>
          </a:p>
        </p:txBody>
      </p:sp>
      <p:cxnSp>
        <p:nvCxnSpPr>
          <p:cNvPr id="2149" name="Shape 2149"/>
          <p:cNvCxnSpPr/>
          <p:nvPr/>
        </p:nvCxnSpPr>
        <p:spPr>
          <a:xfrm rot="10800000">
            <a:off x="5791200" y="2895600"/>
            <a:ext cx="0" cy="243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155" name="Shape 215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156" name="Shape 2156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Sắp đặt các child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phương thức LayoutMdi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Tham số là các giá trị MdiLayout enumeration</a:t>
            </a:r>
            <a:endParaRPr/>
          </a:p>
        </p:txBody>
      </p:sp>
      <p:pic>
        <p:nvPicPr>
          <p:cNvPr id="2157" name="Shape 2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1524000"/>
            <a:ext cx="17621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Shape 2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3429000"/>
            <a:ext cx="2971800" cy="23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Shape 2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7800" y="3429000"/>
            <a:ext cx="2971800" cy="2344737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Shape 2160"/>
          <p:cNvSpPr txBox="1"/>
          <p:nvPr/>
        </p:nvSpPr>
        <p:spPr>
          <a:xfrm>
            <a:off x="1676400" y="2895600"/>
            <a:ext cx="16795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ArrangeIcons</a:t>
            </a:r>
            <a:endParaRPr/>
          </a:p>
        </p:txBody>
      </p:sp>
      <p:sp>
        <p:nvSpPr>
          <p:cNvPr id="2161" name="Shape 2161"/>
          <p:cNvSpPr txBox="1"/>
          <p:nvPr/>
        </p:nvSpPr>
        <p:spPr>
          <a:xfrm>
            <a:off x="6232525" y="2908300"/>
            <a:ext cx="1158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Shape 216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167" name="Shape 216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168" name="Shape 2168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Sắp đặt các child form</a:t>
            </a:r>
            <a:endParaRPr/>
          </a:p>
        </p:txBody>
      </p:sp>
      <p:pic>
        <p:nvPicPr>
          <p:cNvPr id="2169" name="Shape 2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568575"/>
            <a:ext cx="3600450" cy="2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Shape 2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2568575"/>
            <a:ext cx="3581400" cy="28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Shape 2171"/>
          <p:cNvSpPr txBox="1"/>
          <p:nvPr/>
        </p:nvSpPr>
        <p:spPr>
          <a:xfrm>
            <a:off x="1279525" y="2147887"/>
            <a:ext cx="17748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TileHorizontal</a:t>
            </a:r>
            <a:endParaRPr/>
          </a:p>
        </p:txBody>
      </p:sp>
      <p:sp>
        <p:nvSpPr>
          <p:cNvPr id="2172" name="Shape 2172"/>
          <p:cNvSpPr txBox="1"/>
          <p:nvPr/>
        </p:nvSpPr>
        <p:spPr>
          <a:xfrm>
            <a:off x="5943600" y="2133600"/>
            <a:ext cx="14795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TileVertical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178" name="Shape 217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179" name="Shape 2179"/>
          <p:cNvSpPr txBox="1"/>
          <p:nvPr>
            <p:ph idx="1" type="body"/>
          </p:nvPr>
        </p:nvSpPr>
        <p:spPr>
          <a:xfrm>
            <a:off x="381000" y="1295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ứng dụng MDI: PixView xem ảnh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ứng dụng MDI trong đó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cha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Chức năng open: mở file ảnh từ đĩa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Gọi form con hiển thị ảnh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sắp xếp các cửa sổ con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con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Lấy thông tin file từ form cha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file ảnh lên PictureBox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Shape 218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185" name="Shape 218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186" name="Shape 2186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1: Tạo ứng dụng Windows App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Form1 là form cha</a:t>
            </a:r>
            <a:endParaRPr/>
          </a:p>
        </p:txBody>
      </p:sp>
      <p:pic>
        <p:nvPicPr>
          <p:cNvPr id="2187" name="Shape 2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362200"/>
            <a:ext cx="33813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Shape 2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2667000"/>
            <a:ext cx="2466975" cy="357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9" name="Shape 2189"/>
          <p:cNvCxnSpPr/>
          <p:nvPr/>
        </p:nvCxnSpPr>
        <p:spPr>
          <a:xfrm flipH="1">
            <a:off x="6477000" y="4724400"/>
            <a:ext cx="1143000" cy="15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190" name="Shape 2190"/>
          <p:cNvSpPr txBox="1"/>
          <p:nvPr/>
        </p:nvSpPr>
        <p:spPr>
          <a:xfrm>
            <a:off x="7908925" y="4510087"/>
            <a:ext cx="7064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MDI</a:t>
            </a:r>
            <a:endParaRPr/>
          </a:p>
        </p:txBody>
      </p:sp>
      <p:sp>
        <p:nvSpPr>
          <p:cNvPr id="2191" name="Shape 2191"/>
          <p:cNvSpPr/>
          <p:nvPr/>
        </p:nvSpPr>
        <p:spPr>
          <a:xfrm>
            <a:off x="4102100" y="2387600"/>
            <a:ext cx="863600" cy="3848100"/>
          </a:xfrm>
          <a:custGeom>
            <a:pathLst>
              <a:path extrusionOk="0" h="120000" w="120000">
                <a:moveTo>
                  <a:pt x="120000" y="120000"/>
                </a:moveTo>
                <a:lnTo>
                  <a:pt x="116470" y="8712"/>
                </a:lnTo>
                <a:lnTo>
                  <a:pt x="0" y="0"/>
                </a:lnTo>
                <a:lnTo>
                  <a:pt x="0" y="94653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accent1">
              <a:alpha val="2862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Shape 219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197" name="Shape 2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3352800"/>
            <a:ext cx="4876800" cy="2951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Shape 2198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2: tạo form con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cửa sổ Solution Explorer kích chuột phải lên tên Project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Chọn Add -&gt; Windows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Đặt tên cho form con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600" y="2133600"/>
            <a:ext cx="205740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Shape 220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pic>
        <p:nvPicPr>
          <p:cNvPr id="2201" name="Shape 22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2743200"/>
            <a:ext cx="155257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Shape 22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6100" y="4521200"/>
            <a:ext cx="132397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Shape 2203"/>
          <p:cNvSpPr/>
          <p:nvPr/>
        </p:nvSpPr>
        <p:spPr>
          <a:xfrm rot="5400000">
            <a:off x="5082381" y="3909218"/>
            <a:ext cx="731837" cy="19050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4" name="Shape 2204"/>
          <p:cNvSpPr txBox="1"/>
          <p:nvPr/>
        </p:nvSpPr>
        <p:spPr>
          <a:xfrm>
            <a:off x="5880100" y="5232400"/>
            <a:ext cx="914400" cy="228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Shape 220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210" name="Shape 221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211" name="Shape 2211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3: bổ sung control PictureBox vào Form2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các thuộc tính cho PictureBox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 = Fill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SizeMode = CenterImage</a:t>
            </a:r>
            <a:endParaRPr/>
          </a:p>
        </p:txBody>
      </p:sp>
      <p:pic>
        <p:nvPicPr>
          <p:cNvPr id="2212" name="Shape 2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3276600"/>
            <a:ext cx="18669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Shape 2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3429000"/>
            <a:ext cx="286702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Shape 22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2362200"/>
            <a:ext cx="25146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Shape 2215"/>
          <p:cNvSpPr/>
          <p:nvPr/>
        </p:nvSpPr>
        <p:spPr>
          <a:xfrm flipH="1" rot="-6480000">
            <a:off x="2262981" y="3680618"/>
            <a:ext cx="731837" cy="19050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6" name="Shape 2216"/>
          <p:cNvSpPr/>
          <p:nvPr/>
        </p:nvSpPr>
        <p:spPr>
          <a:xfrm>
            <a:off x="7086600" y="3200400"/>
            <a:ext cx="533400" cy="304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7" name="Shape 2217"/>
          <p:cNvSpPr/>
          <p:nvPr/>
        </p:nvSpPr>
        <p:spPr>
          <a:xfrm>
            <a:off x="7162800" y="4648200"/>
            <a:ext cx="990600" cy="304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18" name="Shape 2218"/>
          <p:cNvCxnSpPr/>
          <p:nvPr/>
        </p:nvCxnSpPr>
        <p:spPr>
          <a:xfrm flipH="1" rot="10800000">
            <a:off x="4419600" y="3429000"/>
            <a:ext cx="2590800" cy="114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2219" name="Shape 2219"/>
          <p:cNvCxnSpPr/>
          <p:nvPr/>
        </p:nvCxnSpPr>
        <p:spPr>
          <a:xfrm>
            <a:off x="4495800" y="4800600"/>
            <a:ext cx="259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220" name="Shape 2220"/>
          <p:cNvSpPr txBox="1"/>
          <p:nvPr/>
        </p:nvSpPr>
        <p:spPr>
          <a:xfrm>
            <a:off x="6096000" y="2552700"/>
            <a:ext cx="914400" cy="304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226" name="Shape 222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227" name="Shape 2227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4: bổ sung constructor cho form2,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 này có tham số là tên file cần mở</a:t>
            </a:r>
            <a:endParaRPr/>
          </a:p>
        </p:txBody>
      </p:sp>
      <p:pic>
        <p:nvPicPr>
          <p:cNvPr id="2228" name="Shape 2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38400"/>
            <a:ext cx="806926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Label, TextBox, Button</a:t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Chỉ cho nhập số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1905000"/>
            <a:ext cx="22891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2971800"/>
            <a:ext cx="262890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4012" y="1676400"/>
            <a:ext cx="5945187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2235200" y="2336800"/>
            <a:ext cx="774700" cy="3835400"/>
          </a:xfrm>
          <a:custGeom>
            <a:pathLst>
              <a:path extrusionOk="0" h="120000" w="120000">
                <a:moveTo>
                  <a:pt x="118032" y="19867"/>
                </a:moveTo>
                <a:lnTo>
                  <a:pt x="120000" y="120000"/>
                </a:lnTo>
                <a:lnTo>
                  <a:pt x="3934" y="7152"/>
                </a:lnTo>
                <a:lnTo>
                  <a:pt x="0" y="0"/>
                </a:lnTo>
                <a:lnTo>
                  <a:pt x="116065" y="19867"/>
                </a:lnTo>
              </a:path>
            </a:pathLst>
          </a:custGeom>
          <a:solidFill>
            <a:srgbClr val="99CCFF">
              <a:alpha val="3647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3683000" y="2628900"/>
            <a:ext cx="4965700" cy="2057400"/>
          </a:xfrm>
          <a:custGeom>
            <a:pathLst>
              <a:path extrusionOk="0" h="120000" w="120000">
                <a:moveTo>
                  <a:pt x="120000" y="740"/>
                </a:moveTo>
                <a:lnTo>
                  <a:pt x="0" y="0"/>
                </a:lnTo>
                <a:lnTo>
                  <a:pt x="10127" y="120000"/>
                </a:lnTo>
                <a:lnTo>
                  <a:pt x="37442" y="120000"/>
                </a:lnTo>
                <a:lnTo>
                  <a:pt x="120000" y="740"/>
                </a:lnTo>
                <a:close/>
              </a:path>
            </a:pathLst>
          </a:custGeom>
          <a:solidFill>
            <a:srgbClr val="CC99FF">
              <a:alpha val="3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457200" y="5257800"/>
            <a:ext cx="20843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Sự kiện KeyPress</a:t>
            </a:r>
            <a:endParaRPr/>
          </a:p>
        </p:txBody>
      </p:sp>
      <p:cxnSp>
        <p:nvCxnSpPr>
          <p:cNvPr id="312" name="Shape 312"/>
          <p:cNvCxnSpPr/>
          <p:nvPr/>
        </p:nvCxnSpPr>
        <p:spPr>
          <a:xfrm flipH="1" rot="10800000">
            <a:off x="1905000" y="4800600"/>
            <a:ext cx="1219200" cy="38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313" name="Shape 313"/>
          <p:cNvCxnSpPr/>
          <p:nvPr/>
        </p:nvCxnSpPr>
        <p:spPr>
          <a:xfrm>
            <a:off x="3962400" y="4876800"/>
            <a:ext cx="228600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314" name="Shape 314"/>
          <p:cNvSpPr txBox="1"/>
          <p:nvPr/>
        </p:nvSpPr>
        <p:spPr>
          <a:xfrm>
            <a:off x="6248400" y="4800600"/>
            <a:ext cx="26066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Sự kiện phát sinh khi textbox nhận focus và user nhấn 1 phím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234" name="Shape 223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235" name="Shape 2235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5: tạo menu cho form chính (Form1)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MenuStrip thả vào Form1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các top menu: 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Exit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Cascade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TileHorizontal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TileVertical</a:t>
            </a:r>
            <a:endParaRPr/>
          </a:p>
        </p:txBody>
      </p:sp>
      <p:pic>
        <p:nvPicPr>
          <p:cNvPr id="2236" name="Shape 2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2209800"/>
            <a:ext cx="33909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Shape 2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0" y="3048000"/>
            <a:ext cx="33909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Shape 224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243" name="Shape 224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244" name="Shape 2244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6: viết phần xử lý cho menu item “Open”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màn hình thiết kế kích đúp vào menu item Open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VS.NET sẽ tạo trình xử lý cho menu 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Phần xử lý được mô tả như sau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Mở dialog để chọn file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chọn 1 file ảnh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Lấy đường dẫn file ảnh 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mới đối tượng form2 truyền tham số đường dẫn file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liên kết giữa form cha và form con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form2 ra màn hình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Shape 224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250" name="Shape 225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251" name="Shape 2251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Đoạn code minh họa xử lý cho menu item “Open”</a:t>
            </a:r>
            <a:endParaRPr/>
          </a:p>
        </p:txBody>
      </p:sp>
      <p:pic>
        <p:nvPicPr>
          <p:cNvPr id="2252" name="Shape 2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133600"/>
            <a:ext cx="81788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Shape 225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258" name="Shape 225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259" name="Shape 2259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Bổ sung các chức năng sắp xếp form con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đúp vào các menu item tương ứng trên menu Window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Viết các xử lý cho các menu item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Gọi hàm LayoutMdi với các tham số tương ứng</a:t>
            </a:r>
            <a:endParaRPr/>
          </a:p>
        </p:txBody>
      </p:sp>
      <p:pic>
        <p:nvPicPr>
          <p:cNvPr id="2260" name="Shape 2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3124200"/>
            <a:ext cx="6369050" cy="117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Shape 2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450" y="4191000"/>
            <a:ext cx="7105650" cy="11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Shape 2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400" y="5248275"/>
            <a:ext cx="69500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2268" name="Shape 226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Multiple Document Interface</a:t>
            </a:r>
            <a:endParaRPr/>
          </a:p>
        </p:txBody>
      </p:sp>
      <p:sp>
        <p:nvSpPr>
          <p:cNvPr id="2269" name="Shape 226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0" name="Shape 2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6705600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Shape 2271"/>
          <p:cNvSpPr/>
          <p:nvPr/>
        </p:nvSpPr>
        <p:spPr>
          <a:xfrm>
            <a:off x="7086600" y="762000"/>
            <a:ext cx="1419225" cy="1457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1">
                <a:ln cap="flat" cmpd="sng" w="9525">
                  <a:solidFill>
                    <a:schemeClr val="hlink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  <a:solidFill>
                  <a:schemeClr val="accent1"/>
                </a:solidFill>
                <a:latin typeface="Arial Black"/>
              </a:rPr>
              <a:t>Demo </a:t>
            </a:r>
          </a:p>
        </p:txBody>
      </p:sp>
    </p:spTree>
  </p:cSld>
  <p:clrMapOvr>
    <a:masterClrMapping/>
  </p:clrMapOvr>
  <p:transition spd="slow">
    <p:push/>
  </p:transition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Shape 227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Common Dialog &amp; User Control</a:t>
            </a:r>
            <a:endParaRPr/>
          </a:p>
        </p:txBody>
      </p:sp>
      <p:sp>
        <p:nvSpPr>
          <p:cNvPr id="2277" name="Shape 227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Giới thiệu về Common Dialog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1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OpenFileDialog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1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SaveFileDialog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1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FontDialog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1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MessageBox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1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Control</a:t>
            </a:r>
            <a:endParaRPr/>
          </a:p>
        </p:txBody>
      </p:sp>
      <p:sp>
        <p:nvSpPr>
          <p:cNvPr id="2278" name="Shape 227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Shape 228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Common Dialog</a:t>
            </a:r>
            <a:endParaRPr/>
          </a:p>
        </p:txBody>
      </p:sp>
      <p:sp>
        <p:nvSpPr>
          <p:cNvPr id="2284" name="Shape 228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Dialog thường sử dụng</a:t>
            </a:r>
            <a:endParaRPr/>
          </a:p>
        </p:txBody>
      </p:sp>
      <p:sp>
        <p:nvSpPr>
          <p:cNvPr id="2285" name="Shape 228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286" name="Shape 2286"/>
          <p:cNvPicPr preferRelativeResize="0"/>
          <p:nvPr/>
        </p:nvPicPr>
        <p:blipFill rotWithShape="1">
          <a:blip r:embed="rId3">
            <a:alphaModFix/>
          </a:blip>
          <a:srcRect b="15303" l="21206" r="16574" t="34874"/>
          <a:stretch/>
        </p:blipFill>
        <p:spPr>
          <a:xfrm>
            <a:off x="1295400" y="2286000"/>
            <a:ext cx="6858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Shape 229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Common Dialog</a:t>
            </a:r>
            <a:endParaRPr/>
          </a:p>
        </p:txBody>
      </p:sp>
      <p:sp>
        <p:nvSpPr>
          <p:cNvPr id="2292" name="Shape 229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sử dụng</a:t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thả Dialog vào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đối tượng và tạo thể hiện của lớp Common Dialog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VD: OpenFileDialog oFile = new OpenFileDialog();</a:t>
            </a:r>
            <a:endParaRPr/>
          </a:p>
        </p:txBody>
      </p:sp>
      <p:sp>
        <p:nvSpPr>
          <p:cNvPr id="2293" name="Shape 229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294" name="Shape 2294"/>
          <p:cNvPicPr preferRelativeResize="0"/>
          <p:nvPr/>
        </p:nvPicPr>
        <p:blipFill rotWithShape="1">
          <a:blip r:embed="rId3">
            <a:alphaModFix/>
          </a:blip>
          <a:srcRect b="22775" l="24407" r="32176" t="37721"/>
          <a:stretch/>
        </p:blipFill>
        <p:spPr>
          <a:xfrm>
            <a:off x="1066800" y="2971800"/>
            <a:ext cx="62484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Shape 229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OpenFileDialog</a:t>
            </a:r>
            <a:endParaRPr/>
          </a:p>
        </p:txBody>
      </p:sp>
      <p:sp>
        <p:nvSpPr>
          <p:cNvPr id="2300" name="Shape 2300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để chọn file lưu trên đĩa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sử dụng từ toolbox</a:t>
            </a:r>
            <a:endParaRPr/>
          </a:p>
        </p:txBody>
      </p:sp>
      <p:sp>
        <p:nvSpPr>
          <p:cNvPr id="2301" name="Shape 230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02" name="Shape 2302"/>
          <p:cNvPicPr preferRelativeResize="0"/>
          <p:nvPr/>
        </p:nvPicPr>
        <p:blipFill rotWithShape="1">
          <a:blip r:embed="rId3">
            <a:alphaModFix/>
          </a:blip>
          <a:srcRect b="14946" l="18205" r="15772" t="34875"/>
          <a:stretch/>
        </p:blipFill>
        <p:spPr>
          <a:xfrm>
            <a:off x="914400" y="2362200"/>
            <a:ext cx="70104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Shape 230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OpenFileDialog</a:t>
            </a:r>
            <a:endParaRPr/>
          </a:p>
        </p:txBody>
      </p:sp>
      <p:sp>
        <p:nvSpPr>
          <p:cNvPr id="2308" name="Shape 2308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tự viết – không dùng Toolbox</a:t>
            </a:r>
            <a:endParaRPr/>
          </a:p>
        </p:txBody>
      </p:sp>
      <p:sp>
        <p:nvSpPr>
          <p:cNvPr id="2309" name="Shape 230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10" name="Shape 2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209800"/>
            <a:ext cx="69500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Nội Dung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Tổng quan controls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Property &amp; layout của control</a:t>
            </a:r>
            <a:endParaRPr/>
          </a:p>
          <a:p>
            <a:pPr indent="-325437" lvl="1" marL="6699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Anchor</a:t>
            </a:r>
            <a:endParaRPr/>
          </a:p>
          <a:p>
            <a:pPr indent="-325437" lvl="1" marL="6699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Docking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control thông dụng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Mouse Event handling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Keyboard event handling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320" name="Shape 32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ListBox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Cung cấp một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danh sách các item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cho phép user chọn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ListBox cho phép hiển thị scroll nếu các item vượt quá vùng thể hiện của ListBox</a:t>
            </a: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990600" y="3733800"/>
            <a:ext cx="13414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rgbClr val="6699FF"/>
                </a:solidFill>
                <a:latin typeface="Verdana"/>
                <a:ea typeface="Verdana"/>
                <a:cs typeface="Verdana"/>
                <a:sym typeface="Verdana"/>
              </a:rPr>
              <a:t>Items </a:t>
            </a:r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914400" y="4191000"/>
            <a:ext cx="25257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MultiColumn </a:t>
            </a:r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914400" y="4751387"/>
            <a:ext cx="266223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3200"/>
              <a:buFont typeface="Impact"/>
              <a:buNone/>
            </a:pPr>
            <a:r>
              <a:rPr b="0" i="0" lang="en-US" sz="3200" u="none">
                <a:solidFill>
                  <a:srgbClr val="6699FF"/>
                </a:solidFill>
                <a:latin typeface="Impact"/>
                <a:ea typeface="Impact"/>
                <a:cs typeface="Impact"/>
                <a:sym typeface="Impact"/>
              </a:rPr>
              <a:t>SelectedIndex </a:t>
            </a: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914400" y="5334000"/>
            <a:ext cx="26765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SelectedItem</a:t>
            </a: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3962400" y="4572000"/>
            <a:ext cx="14525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Black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ListBox</a:t>
            </a:r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5867400" y="3886200"/>
            <a:ext cx="28622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SelectedItems</a:t>
            </a: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6248400" y="4419600"/>
            <a:ext cx="18954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Droid Sans Mono"/>
              <a:buNone/>
            </a:pPr>
            <a:r>
              <a:rPr b="0" i="0" lang="en-US" sz="3200" u="none">
                <a:solidFill>
                  <a:srgbClr val="CC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Sorted</a:t>
            </a:r>
            <a:r>
              <a:rPr b="0" i="0" lang="en-US" sz="3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6705600" y="5029200"/>
            <a:ext cx="8255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6699FF"/>
                </a:solidFill>
                <a:latin typeface="Arial"/>
                <a:ea typeface="Arial"/>
                <a:cs typeface="Arial"/>
                <a:sym typeface="Arial"/>
              </a:rPr>
              <a:t>Text </a:t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810000" y="4495800"/>
            <a:ext cx="1752600" cy="1371600"/>
          </a:xfrm>
          <a:prstGeom prst="foldedCorner">
            <a:avLst>
              <a:gd fmla="val 16667" name="adj"/>
            </a:avLst>
          </a:prstGeom>
          <a:solidFill>
            <a:schemeClr val="accent2">
              <a:alpha val="29803"/>
            </a:schemeClr>
          </a:solidFill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3429000" y="3352800"/>
            <a:ext cx="22701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</a:pPr>
            <a:r>
              <a:rPr b="1" i="0" lang="en-US" sz="3200" u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Properties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Shape 231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OpenFileDialog</a:t>
            </a:r>
            <a:endParaRPr/>
          </a:p>
        </p:txBody>
      </p:sp>
      <p:sp>
        <p:nvSpPr>
          <p:cNvPr id="2316" name="Shape 2316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ộ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tính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FileName: Lấy tên file được chọn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FileNames: Lấy tên tất cả các file được chọn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Filter: Xác nhận kiểu file cần mở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InitialDirectory: Thư mục khởi tạo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Multiselect: Cho phép chọn nhiều file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Title: Tiêu đề của dialog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Phương thức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ShowDialog: Hiển thị dialog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ệ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FileOk: Xuất hiện khi người dùng kích vào OK</a:t>
            </a:r>
            <a:endParaRPr/>
          </a:p>
        </p:txBody>
      </p:sp>
      <p:sp>
        <p:nvSpPr>
          <p:cNvPr id="2317" name="Shape 231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Shape 232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SaveFileDialog</a:t>
            </a:r>
            <a:endParaRPr/>
          </a:p>
        </p:txBody>
      </p:sp>
      <p:sp>
        <p:nvSpPr>
          <p:cNvPr id="2323" name="Shape 2323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để tạo file trên đĩa.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sử dụng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điều khiển SaveFileDialog trên Toolbox tương tự OpenFileDialog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thể hiện của lớp SaveFileDialog</a:t>
            </a:r>
            <a:endParaRPr/>
          </a:p>
        </p:txBody>
      </p:sp>
      <p:sp>
        <p:nvSpPr>
          <p:cNvPr id="2324" name="Shape 232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25" name="Shape 2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3733800"/>
            <a:ext cx="6553200" cy="282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Shape 233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SaveFileDialog</a:t>
            </a:r>
            <a:endParaRPr/>
          </a:p>
        </p:txBody>
      </p:sp>
      <p:sp>
        <p:nvSpPr>
          <p:cNvPr id="2331" name="Shape 2331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Demo: nhập văn bản vào textbox, sau đó lưu thành file *.txt.</a:t>
            </a:r>
            <a:endParaRPr/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Shape 233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33" name="Shape 2333"/>
          <p:cNvPicPr preferRelativeResize="0"/>
          <p:nvPr/>
        </p:nvPicPr>
        <p:blipFill rotWithShape="1">
          <a:blip r:embed="rId3">
            <a:alphaModFix/>
          </a:blip>
          <a:srcRect b="11032" l="21406" r="16771" t="19215"/>
          <a:stretch/>
        </p:blipFill>
        <p:spPr>
          <a:xfrm>
            <a:off x="990600" y="1981200"/>
            <a:ext cx="73914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Shape 233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SaveFileDialog</a:t>
            </a:r>
            <a:endParaRPr/>
          </a:p>
        </p:txBody>
      </p:sp>
      <p:sp>
        <p:nvSpPr>
          <p:cNvPr id="2339" name="Shape 233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Viết phần xử lý cho button “Lưu file”</a:t>
            </a:r>
            <a:endParaRPr/>
          </a:p>
        </p:txBody>
      </p:sp>
      <p:sp>
        <p:nvSpPr>
          <p:cNvPr id="2340" name="Shape 234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41" name="Shape 2341"/>
          <p:cNvPicPr preferRelativeResize="0"/>
          <p:nvPr/>
        </p:nvPicPr>
        <p:blipFill rotWithShape="1">
          <a:blip r:embed="rId3">
            <a:alphaModFix/>
          </a:blip>
          <a:srcRect b="11389" l="17805" r="17373" t="25977"/>
          <a:stretch/>
        </p:blipFill>
        <p:spPr>
          <a:xfrm>
            <a:off x="1066800" y="1905000"/>
            <a:ext cx="7543800" cy="442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Shape 234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SaveFileDialog</a:t>
            </a:r>
            <a:endParaRPr/>
          </a:p>
        </p:txBody>
      </p:sp>
      <p:sp>
        <p:nvSpPr>
          <p:cNvPr id="2347" name="Shape 234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Shape 234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49" name="Shape 2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429000"/>
            <a:ext cx="34004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Shape 2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422400"/>
            <a:ext cx="512445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Shape 2351"/>
          <p:cNvSpPr/>
          <p:nvPr/>
        </p:nvSpPr>
        <p:spPr>
          <a:xfrm flipH="1" rot="-6480000">
            <a:off x="3339306" y="4183856"/>
            <a:ext cx="731837" cy="19050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hape 235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SaveFileDialog</a:t>
            </a:r>
            <a:endParaRPr/>
          </a:p>
        </p:txBody>
      </p:sp>
      <p:sp>
        <p:nvSpPr>
          <p:cNvPr id="2357" name="Shape 235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Viết phần xử lý button “Mở file”</a:t>
            </a:r>
            <a:endParaRPr/>
          </a:p>
        </p:txBody>
      </p:sp>
      <p:sp>
        <p:nvSpPr>
          <p:cNvPr id="2358" name="Shape 235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59" name="Shape 2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057400"/>
            <a:ext cx="7450137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Shape 236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SaveFileDialog</a:t>
            </a:r>
            <a:endParaRPr/>
          </a:p>
        </p:txBody>
      </p:sp>
      <p:sp>
        <p:nvSpPr>
          <p:cNvPr id="2365" name="Shape 236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Shape 236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67" name="Shape 2367"/>
          <p:cNvPicPr preferRelativeResize="0"/>
          <p:nvPr/>
        </p:nvPicPr>
        <p:blipFill rotWithShape="1">
          <a:blip r:embed="rId3">
            <a:alphaModFix/>
          </a:blip>
          <a:srcRect b="7472" l="14805" r="14171" t="23843"/>
          <a:stretch/>
        </p:blipFill>
        <p:spPr>
          <a:xfrm>
            <a:off x="914400" y="1600200"/>
            <a:ext cx="7696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Shape 237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FontDialog</a:t>
            </a:r>
            <a:endParaRPr/>
          </a:p>
        </p:txBody>
      </p:sp>
      <p:sp>
        <p:nvSpPr>
          <p:cNvPr id="2373" name="Shape 2373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Chức năng hiển thị hộp thoại chọn font chữ được cài trong máy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FontDialog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Từ ToolBox kéo thả FontDialog vào Form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trong lúc thiết kế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thể hiện FontDialog và hiển thị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Viêt code</a:t>
            </a:r>
            <a:endParaRPr/>
          </a:p>
        </p:txBody>
      </p:sp>
      <p:sp>
        <p:nvSpPr>
          <p:cNvPr id="2374" name="Shape 237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Shape 237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FontDialog</a:t>
            </a:r>
            <a:endParaRPr/>
          </a:p>
        </p:txBody>
      </p:sp>
      <p:sp>
        <p:nvSpPr>
          <p:cNvPr id="2380" name="Shape 2380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ộ</a:t>
            </a:r>
            <a:r>
              <a:rPr b="0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tính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Font: Get/set font được chọn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Color: Get/set màu của font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ShowColor: Hiển thị hay không chức năng chọn màu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ShowApply: Hiển thị hay không button Apply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Phương thức</a:t>
            </a:r>
            <a:endParaRPr b="0" i="1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ShowDialog: Hiển thị dialog ra màn hình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1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</a:t>
            </a: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</a:t>
            </a: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ệ</a:t>
            </a:r>
            <a:r>
              <a:rPr b="0" i="1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1" sz="2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Apply: Kích hoạt khi người dùng chọn apply</a:t>
            </a:r>
            <a:endParaRPr/>
          </a:p>
          <a:p>
            <a:pPr indent="-24384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Shape 238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Shape 238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FontDialog</a:t>
            </a:r>
            <a:endParaRPr/>
          </a:p>
        </p:txBody>
      </p:sp>
      <p:sp>
        <p:nvSpPr>
          <p:cNvPr id="2387" name="Shape 238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Demo: gọi FontDialog thiết lập font cho control</a:t>
            </a:r>
            <a:endParaRPr/>
          </a:p>
        </p:txBody>
      </p:sp>
      <p:sp>
        <p:nvSpPr>
          <p:cNvPr id="2388" name="Shape 238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89" name="Shape 2389"/>
          <p:cNvPicPr preferRelativeResize="0"/>
          <p:nvPr/>
        </p:nvPicPr>
        <p:blipFill rotWithShape="1">
          <a:blip r:embed="rId3">
            <a:alphaModFix/>
          </a:blip>
          <a:srcRect b="22063" l="18005" r="19173" t="12810"/>
          <a:stretch/>
        </p:blipFill>
        <p:spPr>
          <a:xfrm>
            <a:off x="685800" y="1981200"/>
            <a:ext cx="76200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337" name="Shape 33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&amp; Event</a:t>
            </a:r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4648200" y="3048000"/>
            <a:ext cx="14525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Black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ListBox</a:t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4495800" y="2667000"/>
            <a:ext cx="1752600" cy="1371600"/>
          </a:xfrm>
          <a:prstGeom prst="foldedCorner">
            <a:avLst>
              <a:gd fmla="val 16667" name="adj"/>
            </a:avLst>
          </a:prstGeom>
          <a:solidFill>
            <a:schemeClr val="accent2">
              <a:alpha val="19607"/>
            </a:schemeClr>
          </a:solidFill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914400" y="2590800"/>
            <a:ext cx="27527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rgbClr val="FF66FF"/>
                </a:solidFill>
                <a:latin typeface="Verdana"/>
                <a:ea typeface="Verdana"/>
                <a:cs typeface="Verdana"/>
                <a:sym typeface="Verdana"/>
              </a:rPr>
              <a:t>ClearSelected </a:t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1042987" y="4321175"/>
            <a:ext cx="190658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D53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134D53"/>
                </a:solidFill>
                <a:latin typeface="Arial"/>
                <a:ea typeface="Arial"/>
                <a:cs typeface="Arial"/>
                <a:sym typeface="Arial"/>
              </a:rPr>
              <a:t>FindString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914400" y="3200400"/>
            <a:ext cx="22415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2800"/>
              <a:buFont typeface="Arimo"/>
              <a:buNone/>
            </a:pPr>
            <a:r>
              <a:rPr b="0" i="0" lang="en-US" sz="2800" u="none">
                <a:solidFill>
                  <a:srgbClr val="6699FF"/>
                </a:solidFill>
                <a:latin typeface="Arimo"/>
                <a:ea typeface="Arimo"/>
                <a:cs typeface="Arimo"/>
                <a:sym typeface="Arimo"/>
              </a:rPr>
              <a:t>GetSelected 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914400" y="3810000"/>
            <a:ext cx="22018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4EF"/>
              </a:buClr>
              <a:buSzPts val="2800"/>
              <a:buFont typeface="Arimo"/>
              <a:buNone/>
            </a:pPr>
            <a:r>
              <a:rPr b="0" i="0" lang="en-US" sz="2800" u="none">
                <a:solidFill>
                  <a:srgbClr val="3964EF"/>
                </a:solidFill>
                <a:latin typeface="Arimo"/>
                <a:ea typeface="Arimo"/>
                <a:cs typeface="Arimo"/>
                <a:sym typeface="Arimo"/>
              </a:rPr>
              <a:t>SetSelected</a:t>
            </a:r>
            <a:r>
              <a:rPr b="0" i="0" lang="en-US" sz="28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4621212" y="4495800"/>
            <a:ext cx="38830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rebuchet MS"/>
              <a:buNone/>
            </a:pPr>
            <a:r>
              <a:rPr b="0" i="0" lang="en-US" sz="2800" u="none">
                <a:solidFill>
                  <a:srgbClr val="FF9900"/>
                </a:solidFill>
                <a:latin typeface="Trebuchet MS"/>
                <a:ea typeface="Trebuchet MS"/>
                <a:cs typeface="Trebuchet MS"/>
                <a:sym typeface="Trebuchet MS"/>
              </a:rPr>
              <a:t>SelectedIndexChanged </a:t>
            </a: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4144962" y="5195887"/>
            <a:ext cx="43894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SelectedValueChanged </a:t>
            </a: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1295400" y="1981200"/>
            <a:ext cx="16541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</a:pPr>
            <a:r>
              <a:rPr b="1" i="0" lang="en-US" sz="3200" u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Method</a:t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7010400" y="3786187"/>
            <a:ext cx="13081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</a:pPr>
            <a:r>
              <a:rPr b="1" i="0" lang="en-US" sz="3200" u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Event</a:t>
            </a: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6477000" y="3962400"/>
            <a:ext cx="609600" cy="3810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1042987" y="5014912"/>
            <a:ext cx="9239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D53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134D53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Shape 239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FontDialog</a:t>
            </a:r>
            <a:endParaRPr/>
          </a:p>
        </p:txBody>
      </p:sp>
      <p:sp>
        <p:nvSpPr>
          <p:cNvPr id="2395" name="Shape 239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Phần xử lý cho button “Font…”</a:t>
            </a:r>
            <a:endParaRPr/>
          </a:p>
        </p:txBody>
      </p:sp>
      <p:sp>
        <p:nvSpPr>
          <p:cNvPr id="2396" name="Shape 239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397" name="Shape 2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8800"/>
            <a:ext cx="7848600" cy="45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Shape 240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FontDialog</a:t>
            </a:r>
            <a:endParaRPr/>
          </a:p>
        </p:txBody>
      </p:sp>
      <p:sp>
        <p:nvSpPr>
          <p:cNvPr id="2403" name="Shape 240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404" name="Shape 240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3165" l="14404" r="15971" t="12810"/>
          <a:stretch/>
        </p:blipFill>
        <p:spPr>
          <a:xfrm>
            <a:off x="492125" y="1295400"/>
            <a:ext cx="81597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Shape 240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FontDialog</a:t>
            </a:r>
            <a:endParaRPr/>
          </a:p>
        </p:txBody>
      </p:sp>
      <p:sp>
        <p:nvSpPr>
          <p:cNvPr id="2410" name="Shape 2410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Bổ sung chức năng “Apply” của FontDialog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FontDialog đang hiển thị cho phép người dùng chọn nút Apply =&gt;  label thay đổi font theo.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thực hiện</a:t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có hiển thị nút Apply cho FontDialog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fontDialog1.ShowApply = true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Đăng ký trình xử lý sự kiện cho nút “Apply”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Shape 241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Shape 241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FontDialog</a:t>
            </a:r>
            <a:endParaRPr/>
          </a:p>
        </p:txBody>
      </p:sp>
      <p:sp>
        <p:nvSpPr>
          <p:cNvPr id="2417" name="Shape 241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minh họa</a:t>
            </a:r>
            <a:endParaRPr/>
          </a:p>
        </p:txBody>
      </p:sp>
      <p:sp>
        <p:nvSpPr>
          <p:cNvPr id="2418" name="Shape 241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419" name="Shape 2419"/>
          <p:cNvPicPr preferRelativeResize="0"/>
          <p:nvPr/>
        </p:nvPicPr>
        <p:blipFill rotWithShape="1">
          <a:blip r:embed="rId3">
            <a:alphaModFix/>
          </a:blip>
          <a:srcRect b="16013" l="14605" r="14772" t="23130"/>
          <a:stretch/>
        </p:blipFill>
        <p:spPr>
          <a:xfrm>
            <a:off x="838200" y="1905000"/>
            <a:ext cx="78486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Shape 242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MessageBox</a:t>
            </a:r>
            <a:endParaRPr/>
          </a:p>
        </p:txBody>
      </p:sp>
      <p:sp>
        <p:nvSpPr>
          <p:cNvPr id="2425" name="Shape 242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hộp thoại chứa thông tin chỉ dẫn người dùng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Bao gồm các thành phần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Symbol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Lớp MessageBox có phương thức tĩnh Show để hiển thị Dialog.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Bắt giá trị trả về để biết phản ứng của người dùng</a:t>
            </a:r>
            <a:endParaRPr/>
          </a:p>
        </p:txBody>
      </p:sp>
      <p:sp>
        <p:nvSpPr>
          <p:cNvPr id="2426" name="Shape 242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Shape 243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MessageBox</a:t>
            </a:r>
            <a:endParaRPr/>
          </a:p>
        </p:txBody>
      </p:sp>
      <p:sp>
        <p:nvSpPr>
          <p:cNvPr id="2432" name="Shape 243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khoảng 21 phiên bản của Show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Một số phiên bản thường dùng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DialogResult Show(string text);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DialogResult Show(string text, string caption);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DialogResult Show(string text, string caption, MessageBoxButtons button);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DialogResult Show(string text, string caption,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MessageBoxButtons button, MessageBoxIcon icon);</a:t>
            </a:r>
            <a:endParaRPr/>
          </a:p>
        </p:txBody>
      </p:sp>
      <p:sp>
        <p:nvSpPr>
          <p:cNvPr id="2433" name="Shape 243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Shape 243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MessageBox</a:t>
            </a:r>
            <a:endParaRPr/>
          </a:p>
        </p:txBody>
      </p:sp>
      <p:sp>
        <p:nvSpPr>
          <p:cNvPr id="2439" name="Shape 2439"/>
          <p:cNvSpPr txBox="1"/>
          <p:nvPr>
            <p:ph idx="1" type="body"/>
          </p:nvPr>
        </p:nvSpPr>
        <p:spPr>
          <a:xfrm>
            <a:off x="4572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button hiển thị theo message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người dùng chọn các phản ứng với message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Được định nghĩa trong MessageBoxButtons</a:t>
            </a:r>
            <a:endParaRPr/>
          </a:p>
        </p:txBody>
      </p:sp>
      <p:sp>
        <p:nvSpPr>
          <p:cNvPr id="2440" name="Shape 244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441" name="Shape 2441"/>
          <p:cNvPicPr preferRelativeResize="0"/>
          <p:nvPr/>
        </p:nvPicPr>
        <p:blipFill rotWithShape="1">
          <a:blip r:embed="rId3">
            <a:alphaModFix/>
          </a:blip>
          <a:srcRect b="17437" l="23007" r="21974" t="42703"/>
          <a:stretch/>
        </p:blipFill>
        <p:spPr>
          <a:xfrm>
            <a:off x="1281112" y="2819400"/>
            <a:ext cx="6694487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Shape 244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MessageBox</a:t>
            </a:r>
            <a:endParaRPr/>
          </a:p>
        </p:txBody>
      </p:sp>
      <p:sp>
        <p:nvSpPr>
          <p:cNvPr id="2447" name="Shape 2447"/>
          <p:cNvSpPr txBox="1"/>
          <p:nvPr>
            <p:ph idx="1" type="body"/>
          </p:nvPr>
        </p:nvSpPr>
        <p:spPr>
          <a:xfrm>
            <a:off x="4572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MessageBoxIcon: định nghĩa các icon kèm theo message</a:t>
            </a:r>
            <a:endParaRPr/>
          </a:p>
        </p:txBody>
      </p:sp>
      <p:sp>
        <p:nvSpPr>
          <p:cNvPr id="2448" name="Shape 244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449" name="Shape 2449"/>
          <p:cNvPicPr preferRelativeResize="0"/>
          <p:nvPr/>
        </p:nvPicPr>
        <p:blipFill rotWithShape="1">
          <a:blip r:embed="rId3">
            <a:alphaModFix/>
          </a:blip>
          <a:srcRect b="19215" l="31209" r="26576" t="28825"/>
          <a:stretch/>
        </p:blipFill>
        <p:spPr>
          <a:xfrm>
            <a:off x="1219200" y="1981200"/>
            <a:ext cx="5943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Shape 245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MessageBox</a:t>
            </a:r>
            <a:endParaRPr/>
          </a:p>
        </p:txBody>
      </p:sp>
      <p:sp>
        <p:nvSpPr>
          <p:cNvPr id="2455" name="Shape 245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Một số các MessageBox minh họa</a:t>
            </a:r>
            <a:endParaRPr/>
          </a:p>
        </p:txBody>
      </p:sp>
      <p:sp>
        <p:nvSpPr>
          <p:cNvPr id="2456" name="Shape 245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457" name="Shape 2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0" y="1978025"/>
            <a:ext cx="3213100" cy="168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Shape 24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637" y="2016125"/>
            <a:ext cx="3182937" cy="15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Shape 2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500" y="3941762"/>
            <a:ext cx="3213100" cy="163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0" name="Shape 24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6637" y="4038600"/>
            <a:ext cx="32924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Shape 246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User Control</a:t>
            </a:r>
            <a:endParaRPr/>
          </a:p>
        </p:txBody>
      </p:sp>
      <p:sp>
        <p:nvSpPr>
          <p:cNvPr id="2466" name="Shape 2466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control phục vụ mục đích tái sử dụng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Vấn đề: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Nhóm các điều khiển phục vụ cho công việc login thường xuất hiện trong ứng dụng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Yêu cầu: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nhóm điều khiển phục vụ cho việc login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Nhóm điều khiển này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label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textbox</a:t>
            </a:r>
            <a:endParaRPr/>
          </a:p>
        </p:txBody>
      </p:sp>
      <p:sp>
        <p:nvSpPr>
          <p:cNvPr id="2467" name="Shape 246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Thuộc tính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cho phép thêm item vào ListBox</a:t>
            </a:r>
            <a:endParaRPr/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057400"/>
            <a:ext cx="23336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3124200"/>
            <a:ext cx="224790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2019300"/>
            <a:ext cx="2857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2527300" y="2362200"/>
            <a:ext cx="711200" cy="4000500"/>
          </a:xfrm>
          <a:custGeom>
            <a:pathLst>
              <a:path extrusionOk="0" h="120000" w="120000">
                <a:moveTo>
                  <a:pt x="117857" y="23619"/>
                </a:moveTo>
                <a:lnTo>
                  <a:pt x="0" y="0"/>
                </a:lnTo>
                <a:lnTo>
                  <a:pt x="0" y="32380"/>
                </a:lnTo>
                <a:lnTo>
                  <a:pt x="119999" y="120000"/>
                </a:lnTo>
                <a:lnTo>
                  <a:pt x="119999" y="23238"/>
                </a:lnTo>
                <a:lnTo>
                  <a:pt x="117857" y="23619"/>
                </a:lnTo>
                <a:close/>
              </a:path>
            </a:pathLst>
          </a:custGeom>
          <a:solidFill>
            <a:schemeClr val="accent1">
              <a:alpha val="3843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5384800" y="2032000"/>
            <a:ext cx="660400" cy="4292600"/>
          </a:xfrm>
          <a:custGeom>
            <a:pathLst>
              <a:path extrusionOk="0" h="120000" w="120000">
                <a:moveTo>
                  <a:pt x="115384" y="0"/>
                </a:moveTo>
                <a:lnTo>
                  <a:pt x="6923" y="31597"/>
                </a:lnTo>
                <a:lnTo>
                  <a:pt x="0" y="120000"/>
                </a:lnTo>
                <a:lnTo>
                  <a:pt x="117692" y="52189"/>
                </a:lnTo>
                <a:lnTo>
                  <a:pt x="120000" y="710"/>
                </a:lnTo>
                <a:lnTo>
                  <a:pt x="115384" y="0"/>
                </a:lnTo>
                <a:close/>
              </a:path>
            </a:pathLst>
          </a:custGeom>
          <a:solidFill>
            <a:schemeClr val="accent1">
              <a:alpha val="3647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3" name="Shape 363"/>
          <p:cNvCxnSpPr/>
          <p:nvPr/>
        </p:nvCxnSpPr>
        <p:spPr>
          <a:xfrm>
            <a:off x="1905000" y="5029200"/>
            <a:ext cx="144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364" name="Shape 364"/>
          <p:cNvSpPr txBox="1"/>
          <p:nvPr/>
        </p:nvSpPr>
        <p:spPr>
          <a:xfrm>
            <a:off x="457200" y="5029200"/>
            <a:ext cx="1862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 sách item</a:t>
            </a:r>
            <a:endParaRPr/>
          </a:p>
        </p:txBody>
      </p:sp>
      <p:cxnSp>
        <p:nvCxnSpPr>
          <p:cNvPr id="365" name="Shape 365"/>
          <p:cNvCxnSpPr/>
          <p:nvPr/>
        </p:nvCxnSpPr>
        <p:spPr>
          <a:xfrm>
            <a:off x="6934200" y="3200400"/>
            <a:ext cx="0" cy="144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366" name="Shape 366"/>
          <p:cNvSpPr txBox="1"/>
          <p:nvPr/>
        </p:nvSpPr>
        <p:spPr>
          <a:xfrm>
            <a:off x="6080125" y="4738687"/>
            <a:ext cx="26066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 phép thêm item trong màn hình thiết kế form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Shape 247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User Control</a:t>
            </a:r>
            <a:endParaRPr/>
          </a:p>
        </p:txBody>
      </p:sp>
      <p:sp>
        <p:nvSpPr>
          <p:cNvPr id="2473" name="Shape 2473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1: Tạo ứng dụng Windows Forms Control Library</a:t>
            </a:r>
            <a:endParaRPr/>
          </a:p>
        </p:txBody>
      </p:sp>
      <p:sp>
        <p:nvSpPr>
          <p:cNvPr id="2474" name="Shape 247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475" name="Shape 2475"/>
          <p:cNvPicPr preferRelativeResize="0"/>
          <p:nvPr/>
        </p:nvPicPr>
        <p:blipFill rotWithShape="1">
          <a:blip r:embed="rId3">
            <a:alphaModFix/>
          </a:blip>
          <a:srcRect b="13804" l="12353" r="12470" t="8911"/>
          <a:stretch/>
        </p:blipFill>
        <p:spPr>
          <a:xfrm>
            <a:off x="533400" y="1905000"/>
            <a:ext cx="79248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Shape 248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User Control</a:t>
            </a:r>
            <a:endParaRPr/>
          </a:p>
        </p:txBody>
      </p:sp>
      <p:sp>
        <p:nvSpPr>
          <p:cNvPr id="2481" name="Shape 2481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 2: thiết kế user control như sau</a:t>
            </a:r>
            <a:endParaRPr/>
          </a:p>
        </p:txBody>
      </p:sp>
      <p:sp>
        <p:nvSpPr>
          <p:cNvPr id="2482" name="Shape 248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483" name="Shape 2483"/>
          <p:cNvPicPr preferRelativeResize="0"/>
          <p:nvPr/>
        </p:nvPicPr>
        <p:blipFill rotWithShape="1">
          <a:blip r:embed="rId3">
            <a:alphaModFix/>
          </a:blip>
          <a:srcRect b="27256" l="17276" r="19961" t="29861"/>
          <a:stretch/>
        </p:blipFill>
        <p:spPr>
          <a:xfrm>
            <a:off x="685800" y="2501900"/>
            <a:ext cx="8166100" cy="31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Shape 248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User Control</a:t>
            </a:r>
            <a:endParaRPr/>
          </a:p>
        </p:txBody>
      </p:sp>
      <p:sp>
        <p:nvSpPr>
          <p:cNvPr id="2489" name="Shape 248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các property cho user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Mỗi property gắn với textBox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gắn với txtUID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Password gắn với txtPwd</a:t>
            </a:r>
            <a:endParaRPr/>
          </a:p>
        </p:txBody>
      </p:sp>
      <p:sp>
        <p:nvSpPr>
          <p:cNvPr id="2490" name="Shape 249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491" name="Shape 2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276600"/>
            <a:ext cx="4956175" cy="321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Shape 249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User Control</a:t>
            </a:r>
            <a:endParaRPr/>
          </a:p>
        </p:txBody>
      </p:sp>
      <p:sp>
        <p:nvSpPr>
          <p:cNvPr id="2497" name="Shape 249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Biên dịch user control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quả được file assembly có phần mở rộng là DLL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user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vào phần References của project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đối tượng user control, add vào form…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vào ToolBox | Choose Items…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user control thả vào form, code phát sinh tự động</a:t>
            </a:r>
            <a:endParaRPr/>
          </a:p>
        </p:txBody>
      </p:sp>
      <p:sp>
        <p:nvSpPr>
          <p:cNvPr id="2498" name="Shape 249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Shape 250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User Control</a:t>
            </a:r>
            <a:endParaRPr/>
          </a:p>
        </p:txBody>
      </p:sp>
      <p:sp>
        <p:nvSpPr>
          <p:cNvPr id="2504" name="Shape 250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thả user control vào form</a:t>
            </a:r>
            <a:endParaRPr/>
          </a:p>
        </p:txBody>
      </p:sp>
      <p:sp>
        <p:nvSpPr>
          <p:cNvPr id="2505" name="Shape 250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506" name="Shape 2506"/>
          <p:cNvPicPr preferRelativeResize="0"/>
          <p:nvPr/>
        </p:nvPicPr>
        <p:blipFill rotWithShape="1">
          <a:blip r:embed="rId3">
            <a:alphaModFix/>
          </a:blip>
          <a:srcRect b="15657" l="17805" r="11972" t="20996"/>
          <a:stretch/>
        </p:blipFill>
        <p:spPr>
          <a:xfrm>
            <a:off x="457200" y="1981200"/>
            <a:ext cx="84582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Shape 251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User Control</a:t>
            </a:r>
            <a:endParaRPr/>
          </a:p>
        </p:txBody>
      </p:sp>
      <p:sp>
        <p:nvSpPr>
          <p:cNvPr id="2512" name="Shape 251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User Control như các control khác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Truy cập user control thông qua 2 property đã định nghĩa khi xây dựng control này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UserName: là TextBox User Name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Password: là nội dung của TextBox Password</a:t>
            </a:r>
            <a:endParaRPr/>
          </a:p>
        </p:txBody>
      </p:sp>
      <p:sp>
        <p:nvSpPr>
          <p:cNvPr id="2513" name="Shape 251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2514" name="Shape 2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3898900"/>
            <a:ext cx="4800600" cy="26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372" name="Shape 37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ListBox hiển thị dạng Multi Column</a:t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133600"/>
            <a:ext cx="234315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2514600"/>
            <a:ext cx="221932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/>
          <p:nvPr/>
        </p:nvSpPr>
        <p:spPr>
          <a:xfrm>
            <a:off x="3581400" y="2184400"/>
            <a:ext cx="1701800" cy="3556000"/>
          </a:xfrm>
          <a:custGeom>
            <a:pathLst>
              <a:path extrusionOk="0" h="120000" w="120000">
                <a:moveTo>
                  <a:pt x="120000" y="12000"/>
                </a:moveTo>
                <a:lnTo>
                  <a:pt x="895" y="0"/>
                </a:lnTo>
                <a:lnTo>
                  <a:pt x="0" y="60857"/>
                </a:lnTo>
                <a:lnTo>
                  <a:pt x="120000" y="120000"/>
                </a:lnTo>
                <a:lnTo>
                  <a:pt x="120000" y="12000"/>
                </a:lnTo>
                <a:close/>
              </a:path>
            </a:pathLst>
          </a:custGeom>
          <a:solidFill>
            <a:schemeClr val="accent1">
              <a:alpha val="2352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7" name="Shape 377"/>
          <p:cNvCxnSpPr/>
          <p:nvPr/>
        </p:nvCxnSpPr>
        <p:spPr>
          <a:xfrm flipH="1" rot="10800000">
            <a:off x="3429000" y="4114800"/>
            <a:ext cx="1981200" cy="83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378" name="Shape 378"/>
          <p:cNvSpPr txBox="1"/>
          <p:nvPr/>
        </p:nvSpPr>
        <p:spPr>
          <a:xfrm>
            <a:off x="1752600" y="5029200"/>
            <a:ext cx="21209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Hiển thị nhiều cột</a:t>
            </a:r>
            <a:endParaRPr/>
          </a:p>
        </p:txBody>
      </p:sp>
      <p:cxnSp>
        <p:nvCxnSpPr>
          <p:cNvPr id="379" name="Shape 379"/>
          <p:cNvCxnSpPr/>
          <p:nvPr/>
        </p:nvCxnSpPr>
        <p:spPr>
          <a:xfrm rot="10800000">
            <a:off x="2362200" y="2971800"/>
            <a:ext cx="533400" cy="198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385" name="Shape 38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ListBox</a:t>
            </a:r>
            <a:endParaRPr/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057400"/>
            <a:ext cx="29051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2590800"/>
            <a:ext cx="4152900" cy="1181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389" name="Shape 389"/>
          <p:cNvSpPr/>
          <p:nvPr/>
        </p:nvSpPr>
        <p:spPr>
          <a:xfrm>
            <a:off x="3289300" y="2578100"/>
            <a:ext cx="1092200" cy="1231900"/>
          </a:xfrm>
          <a:custGeom>
            <a:pathLst>
              <a:path extrusionOk="0" h="120000" w="120000">
                <a:moveTo>
                  <a:pt x="120000" y="1237"/>
                </a:moveTo>
                <a:lnTo>
                  <a:pt x="0" y="0"/>
                </a:lnTo>
                <a:lnTo>
                  <a:pt x="1395" y="17319"/>
                </a:lnTo>
                <a:lnTo>
                  <a:pt x="114418" y="120000"/>
                </a:lnTo>
                <a:lnTo>
                  <a:pt x="118604" y="6185"/>
                </a:lnTo>
                <a:lnTo>
                  <a:pt x="120000" y="1237"/>
                </a:lnTo>
                <a:close/>
              </a:path>
            </a:pathLst>
          </a:custGeom>
          <a:solidFill>
            <a:schemeClr val="accent1">
              <a:alpha val="2862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4191000" y="4419600"/>
            <a:ext cx="48768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xem chuỗi nhập có trong list box?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Nếu có: select item đó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Ngược lại: thêm chuỗi mới vào list box</a:t>
            </a:r>
            <a:endParaRPr/>
          </a:p>
        </p:txBody>
      </p:sp>
      <p:sp>
        <p:nvSpPr>
          <p:cNvPr id="391" name="Shape 391"/>
          <p:cNvSpPr/>
          <p:nvPr/>
        </p:nvSpPr>
        <p:spPr>
          <a:xfrm flipH="1" rot="-1920000">
            <a:off x="7848600" y="3060700"/>
            <a:ext cx="1143000" cy="1219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397" name="Shape 39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 kiện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SelectedIndexChanged</a:t>
            </a:r>
            <a:endParaRPr/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057400"/>
            <a:ext cx="29051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9400" y="4800600"/>
            <a:ext cx="5867400" cy="1447800"/>
          </a:xfrm>
          <a:prstGeom prst="rect">
            <a:avLst/>
          </a:prstGeom>
          <a:noFill/>
          <a:ln cap="flat" cmpd="dbl" w="38100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401" name="Shape 401"/>
          <p:cNvSpPr/>
          <p:nvPr/>
        </p:nvSpPr>
        <p:spPr>
          <a:xfrm>
            <a:off x="787400" y="2794000"/>
            <a:ext cx="7924800" cy="1993900"/>
          </a:xfrm>
          <a:custGeom>
            <a:pathLst>
              <a:path extrusionOk="0" h="120000" w="120000">
                <a:moveTo>
                  <a:pt x="120000" y="120000"/>
                </a:moveTo>
                <a:lnTo>
                  <a:pt x="30576" y="119235"/>
                </a:lnTo>
                <a:lnTo>
                  <a:pt x="0" y="764"/>
                </a:lnTo>
                <a:lnTo>
                  <a:pt x="26153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99CCFF">
              <a:alpha val="4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4191000" y="4114800"/>
            <a:ext cx="533400" cy="304800"/>
          </a:xfrm>
          <a:prstGeom prst="lightningBol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3581400" y="4343400"/>
            <a:ext cx="21717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SelectedIndexChanged</a:t>
            </a:r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5105400" y="2362200"/>
            <a:ext cx="36576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 khi kích chọn vào item trong listbox ⇒ sẽ xóa item được chọn tương ứng</a:t>
            </a:r>
            <a:endParaRPr/>
          </a:p>
        </p:txBody>
      </p:sp>
      <p:cxnSp>
        <p:nvCxnSpPr>
          <p:cNvPr id="405" name="Shape 405"/>
          <p:cNvCxnSpPr/>
          <p:nvPr/>
        </p:nvCxnSpPr>
        <p:spPr>
          <a:xfrm>
            <a:off x="3048000" y="2895600"/>
            <a:ext cx="213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411" name="Shape 41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ComboBox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hợp TextBox với một danh sách dạng drop down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user kích chọn item trong danh sách drop down</a:t>
            </a: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3429000" y="3733800"/>
            <a:ext cx="19780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Black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ComboBox</a:t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3429000" y="3429000"/>
            <a:ext cx="2057400" cy="1066800"/>
          </a:xfrm>
          <a:prstGeom prst="foldedCorner">
            <a:avLst>
              <a:gd fmla="val 16667" name="adj"/>
            </a:avLst>
          </a:prstGeom>
          <a:solidFill>
            <a:schemeClr val="accent2">
              <a:alpha val="29803"/>
            </a:schemeClr>
          </a:solidFill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914400" y="3048000"/>
            <a:ext cx="13414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rgbClr val="6699FF"/>
                </a:solidFill>
                <a:latin typeface="Verdana"/>
                <a:ea typeface="Verdana"/>
                <a:cs typeface="Verdana"/>
                <a:sym typeface="Verdana"/>
              </a:rPr>
              <a:t>Items </a:t>
            </a:r>
            <a:endParaRPr/>
          </a:p>
        </p:txBody>
      </p:sp>
      <p:sp>
        <p:nvSpPr>
          <p:cNvPr id="416" name="Shape 416"/>
          <p:cNvSpPr txBox="1"/>
          <p:nvPr/>
        </p:nvSpPr>
        <p:spPr>
          <a:xfrm>
            <a:off x="838200" y="3810000"/>
            <a:ext cx="23891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2400"/>
              <a:buFont typeface="Arimo"/>
              <a:buNone/>
            </a:pPr>
            <a:r>
              <a:rPr b="1" i="0" lang="en-US" sz="2400" u="none">
                <a:solidFill>
                  <a:srgbClr val="FF33CC"/>
                </a:solidFill>
                <a:latin typeface="Arimo"/>
                <a:ea typeface="Arimo"/>
                <a:cs typeface="Arimo"/>
                <a:sym typeface="Arimo"/>
              </a:rPr>
              <a:t>DropDownStyle</a:t>
            </a:r>
            <a:r>
              <a:rPr b="1" i="0" lang="en-US" sz="24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6172200" y="2895600"/>
            <a:ext cx="17145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Droid Sans Mono"/>
              <a:buNone/>
            </a:pPr>
            <a:r>
              <a:rPr b="0" i="0" lang="en-US" sz="2800" u="none">
                <a:solidFill>
                  <a:srgbClr val="CC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Sorted</a:t>
            </a:r>
            <a:r>
              <a:rPr b="0" i="0" lang="en-US" sz="3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1066800" y="4419600"/>
            <a:ext cx="8255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6699FF"/>
                </a:solidFill>
                <a:latin typeface="Arial"/>
                <a:ea typeface="Arial"/>
                <a:cs typeface="Arial"/>
                <a:sym typeface="Arial"/>
              </a:rPr>
              <a:t>Text </a:t>
            </a:r>
            <a:endParaRPr/>
          </a:p>
        </p:txBody>
      </p:sp>
      <p:sp>
        <p:nvSpPr>
          <p:cNvPr id="419" name="Shape 419"/>
          <p:cNvSpPr txBox="1"/>
          <p:nvPr/>
        </p:nvSpPr>
        <p:spPr>
          <a:xfrm>
            <a:off x="6096000" y="4267200"/>
            <a:ext cx="230663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2000"/>
              <a:buFont typeface="Impact"/>
              <a:buNone/>
            </a:pPr>
            <a:r>
              <a:rPr b="0" i="0" lang="en-US" sz="2000" u="none">
                <a:solidFill>
                  <a:srgbClr val="6699FF"/>
                </a:solidFill>
                <a:latin typeface="Impact"/>
                <a:ea typeface="Impact"/>
                <a:cs typeface="Impact"/>
                <a:sym typeface="Impact"/>
              </a:rPr>
              <a:t>AutoCompleteMode</a:t>
            </a:r>
            <a:r>
              <a:rPr b="0" i="0" lang="en-US" sz="3200" u="none">
                <a:solidFill>
                  <a:srgbClr val="6699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/>
          </a:p>
        </p:txBody>
      </p:sp>
      <p:sp>
        <p:nvSpPr>
          <p:cNvPr id="420" name="Shape 420"/>
          <p:cNvSpPr txBox="1"/>
          <p:nvPr/>
        </p:nvSpPr>
        <p:spPr>
          <a:xfrm>
            <a:off x="5943600" y="3733800"/>
            <a:ext cx="29083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66"/>
              </a:buClr>
              <a:buSzPts val="1800"/>
              <a:buFont typeface="Verdana"/>
              <a:buNone/>
            </a:pPr>
            <a:r>
              <a:rPr b="1" i="0" lang="en-US" sz="1800" u="none">
                <a:solidFill>
                  <a:srgbClr val="00CC66"/>
                </a:solidFill>
                <a:latin typeface="Verdana"/>
                <a:ea typeface="Verdana"/>
                <a:cs typeface="Verdana"/>
                <a:sym typeface="Verdana"/>
              </a:rPr>
              <a:t>MaxDropDownItems</a:t>
            </a:r>
            <a:r>
              <a:rPr b="1" i="0" lang="en-US" sz="2000" u="none">
                <a:solidFill>
                  <a:srgbClr val="00CC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421" name="Shape 421"/>
          <p:cNvSpPr txBox="1"/>
          <p:nvPr/>
        </p:nvSpPr>
        <p:spPr>
          <a:xfrm>
            <a:off x="3352800" y="4953000"/>
            <a:ext cx="23590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DropDownHeight</a:t>
            </a:r>
            <a:r>
              <a:rPr b="1" i="0" lang="en-US" sz="2800" u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427" name="Shape 42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DropDownStyle</a:t>
            </a:r>
            <a:endParaRPr/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771775"/>
            <a:ext cx="26860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/>
          <p:nvPr/>
        </p:nvSpPr>
        <p:spPr>
          <a:xfrm>
            <a:off x="1219200" y="2009775"/>
            <a:ext cx="1047750" cy="1349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1">
                <a:ln>
                  <a:noFill/>
                </a:ln>
                <a:solidFill>
                  <a:schemeClr val="hlink"/>
                </a:solidFill>
                <a:latin typeface="Arial"/>
              </a:rPr>
              <a:t>Simple </a:t>
            </a: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0" y="2133600"/>
            <a:ext cx="272415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5537200" y="2374900"/>
            <a:ext cx="381000" cy="381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3" name="Shape 4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3733800"/>
            <a:ext cx="27051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/>
          <p:nvPr/>
        </p:nvSpPr>
        <p:spPr>
          <a:xfrm>
            <a:off x="4038600" y="1295400"/>
            <a:ext cx="1581150" cy="1349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1">
                <a:ln>
                  <a:noFill/>
                </a:ln>
                <a:solidFill>
                  <a:schemeClr val="accent2"/>
                </a:solidFill>
                <a:latin typeface="Arial"/>
              </a:rPr>
              <a:t>DropDown </a:t>
            </a:r>
          </a:p>
        </p:txBody>
      </p:sp>
      <p:sp>
        <p:nvSpPr>
          <p:cNvPr id="435" name="Shape 435"/>
          <p:cNvSpPr/>
          <p:nvPr/>
        </p:nvSpPr>
        <p:spPr>
          <a:xfrm>
            <a:off x="6781800" y="2819400"/>
            <a:ext cx="1828800" cy="1349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1">
                <a:ln>
                  <a:noFill/>
                </a:ln>
                <a:solidFill>
                  <a:schemeClr val="hlink"/>
                </a:solidFill>
                <a:latin typeface="Arial"/>
              </a:rPr>
              <a:t>DropDownList </a:t>
            </a:r>
          </a:p>
        </p:txBody>
      </p:sp>
      <p:sp>
        <p:nvSpPr>
          <p:cNvPr id="436" name="Shape 436"/>
          <p:cNvSpPr/>
          <p:nvPr/>
        </p:nvSpPr>
        <p:spPr>
          <a:xfrm>
            <a:off x="8331200" y="3987800"/>
            <a:ext cx="381000" cy="381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442" name="Shape 44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Shape 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24000"/>
            <a:ext cx="2695575" cy="2409825"/>
          </a:xfrm>
          <a:prstGeom prst="rect">
            <a:avLst/>
          </a:prstGeom>
          <a:noFill/>
          <a:ln>
            <a:noFill/>
          </a:ln>
          <a:effectLst>
            <a:outerShdw blurRad="63500" dir="18900000" dist="107763">
              <a:srgbClr val="808080">
                <a:alpha val="49803"/>
              </a:srgbClr>
            </a:outerShdw>
          </a:effectLst>
        </p:spPr>
      </p:pic>
      <p:pic>
        <p:nvPicPr>
          <p:cNvPr id="445" name="Shape 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2438400"/>
            <a:ext cx="2038350" cy="3810000"/>
          </a:xfrm>
          <a:prstGeom prst="rect">
            <a:avLst/>
          </a:prstGeom>
          <a:noFill/>
          <a:ln>
            <a:noFill/>
          </a:ln>
          <a:effectLst>
            <a:outerShdw blurRad="63500" dir="18900000" dist="107763">
              <a:srgbClr val="808080">
                <a:alpha val="49803"/>
              </a:srgbClr>
            </a:outerShdw>
          </a:effectLst>
        </p:spPr>
      </p:pic>
      <p:pic>
        <p:nvPicPr>
          <p:cNvPr id="446" name="Shape 4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1371600"/>
            <a:ext cx="2886075" cy="1933575"/>
          </a:xfrm>
          <a:prstGeom prst="rect">
            <a:avLst/>
          </a:prstGeom>
          <a:noFill/>
          <a:ln>
            <a:noFill/>
          </a:ln>
          <a:effectLst>
            <a:outerShdw blurRad="63500" dir="18900000" dist="107763">
              <a:srgbClr val="808080">
                <a:alpha val="49803"/>
              </a:srgbClr>
            </a:outerShdw>
          </a:effectLst>
        </p:spPr>
      </p:pic>
      <p:sp>
        <p:nvSpPr>
          <p:cNvPr id="447" name="Shape 447"/>
          <p:cNvSpPr/>
          <p:nvPr/>
        </p:nvSpPr>
        <p:spPr>
          <a:xfrm flipH="1" rot="-3360000">
            <a:off x="3199606" y="1219993"/>
            <a:ext cx="1265237" cy="126365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Shape 448"/>
          <p:cNvSpPr/>
          <p:nvPr/>
        </p:nvSpPr>
        <p:spPr>
          <a:xfrm rot="-7380000">
            <a:off x="6220618" y="3101181"/>
            <a:ext cx="1265237" cy="2590800"/>
          </a:xfrm>
          <a:prstGeom prst="curvedRightArrow">
            <a:avLst>
              <a:gd fmla="val 15545" name="adj1"/>
              <a:gd fmla="val 50000" name="adj2"/>
              <a:gd fmla="val 25000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6248400" y="5181600"/>
            <a:ext cx="23622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Bổ sung item trong màn hình design view</a:t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2590800" y="4419600"/>
            <a:ext cx="990600" cy="304800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30000"/>
                </a:lnTo>
                <a:lnTo>
                  <a:pt x="18750" y="30000"/>
                </a:lnTo>
                <a:lnTo>
                  <a:pt x="18750" y="90000"/>
                </a:lnTo>
                <a:lnTo>
                  <a:pt x="90000" y="90000"/>
                </a:lnTo>
                <a:lnTo>
                  <a:pt x="90000" y="120000"/>
                </a:lnTo>
                <a:lnTo>
                  <a:pt x="120000" y="60000"/>
                </a:lnTo>
                <a:lnTo>
                  <a:pt x="90000" y="0"/>
                </a:lnTo>
                <a:close/>
              </a:path>
              <a:path extrusionOk="0" h="120000" w="120000">
                <a:moveTo>
                  <a:pt x="7500" y="30000"/>
                </a:moveTo>
                <a:lnTo>
                  <a:pt x="7500" y="90000"/>
                </a:lnTo>
                <a:lnTo>
                  <a:pt x="15000" y="90000"/>
                </a:lnTo>
                <a:lnTo>
                  <a:pt x="15000" y="30000"/>
                </a:lnTo>
                <a:lnTo>
                  <a:pt x="7500" y="30000"/>
                </a:lnTo>
                <a:close/>
              </a:path>
              <a:path extrusionOk="0" h="120000" w="120000">
                <a:moveTo>
                  <a:pt x="0" y="30000"/>
                </a:moveTo>
                <a:lnTo>
                  <a:pt x="0" y="90000"/>
                </a:lnTo>
                <a:lnTo>
                  <a:pt x="3750" y="90000"/>
                </a:lnTo>
                <a:lnTo>
                  <a:pt x="3750" y="3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456" name="Shape 45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828800"/>
            <a:ext cx="3286125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295400"/>
            <a:ext cx="26860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/>
          <p:nvPr/>
        </p:nvSpPr>
        <p:spPr>
          <a:xfrm flipH="1" rot="-3360000">
            <a:off x="3237706" y="1258093"/>
            <a:ext cx="731837" cy="126365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60000">
            <a:off x="3352800" y="4191000"/>
            <a:ext cx="4772025" cy="11430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462" name="Shape 462"/>
          <p:cNvSpPr/>
          <p:nvPr/>
        </p:nvSpPr>
        <p:spPr>
          <a:xfrm flipH="1" rot="-3360000">
            <a:off x="6492081" y="2347118"/>
            <a:ext cx="731837" cy="1981200"/>
          </a:xfrm>
          <a:prstGeom prst="curvedRightArrow">
            <a:avLst>
              <a:gd fmla="val 13861" name="adj1"/>
              <a:gd fmla="val 18942" name="adj2"/>
              <a:gd fmla="val 17211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533400" y="4038600"/>
            <a:ext cx="23780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 khi kích chọn một item ⇒ hiển thị item được chọn trên MessageBox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Tổng quan controls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là một thành phần cơ bản trên form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các thành phần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Thuộc tính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Phương thức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 kiện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Tất cả các control chứa trong namespace: System.Windows.Forms</a:t>
            </a:r>
            <a:endParaRPr/>
          </a:p>
          <a:p>
            <a:pPr indent="-24384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469" name="Shape 46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ListBox &amp; ComboBox</a:t>
            </a:r>
            <a:endParaRPr/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Tính năng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AutoComplete</a:t>
            </a:r>
            <a:endParaRPr/>
          </a:p>
        </p:txBody>
      </p:sp>
      <p:pic>
        <p:nvPicPr>
          <p:cNvPr id="471" name="Shape 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133600"/>
            <a:ext cx="26955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2667000"/>
            <a:ext cx="291465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1676400"/>
            <a:ext cx="26670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 flipH="1" rot="-3360000">
            <a:off x="3237706" y="2096293"/>
            <a:ext cx="731837" cy="126365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Shape 475"/>
          <p:cNvSpPr/>
          <p:nvPr/>
        </p:nvSpPr>
        <p:spPr>
          <a:xfrm rot="-7860000">
            <a:off x="6834981" y="3756818"/>
            <a:ext cx="1265237" cy="1828800"/>
          </a:xfrm>
          <a:prstGeom prst="curvedRightArrow">
            <a:avLst>
              <a:gd fmla="val 15545" name="adj1"/>
              <a:gd fmla="val 50000" name="adj2"/>
              <a:gd fmla="val 25000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Shape 476"/>
          <p:cNvSpPr/>
          <p:nvPr/>
        </p:nvSpPr>
        <p:spPr>
          <a:xfrm flipH="1" rot="-10740000">
            <a:off x="1905000" y="4787900"/>
            <a:ext cx="2133600" cy="457200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30000"/>
                </a:lnTo>
                <a:lnTo>
                  <a:pt x="18750" y="30000"/>
                </a:lnTo>
                <a:lnTo>
                  <a:pt x="18750" y="90000"/>
                </a:lnTo>
                <a:lnTo>
                  <a:pt x="90000" y="90000"/>
                </a:lnTo>
                <a:lnTo>
                  <a:pt x="90000" y="120000"/>
                </a:lnTo>
                <a:lnTo>
                  <a:pt x="120000" y="60000"/>
                </a:lnTo>
                <a:lnTo>
                  <a:pt x="90000" y="0"/>
                </a:lnTo>
                <a:close/>
              </a:path>
              <a:path extrusionOk="0" h="120000" w="120000">
                <a:moveTo>
                  <a:pt x="7500" y="30000"/>
                </a:moveTo>
                <a:lnTo>
                  <a:pt x="7500" y="90000"/>
                </a:lnTo>
                <a:lnTo>
                  <a:pt x="15000" y="90000"/>
                </a:lnTo>
                <a:lnTo>
                  <a:pt x="15000" y="30000"/>
                </a:lnTo>
                <a:lnTo>
                  <a:pt x="7500" y="30000"/>
                </a:lnTo>
                <a:close/>
              </a:path>
              <a:path extrusionOk="0" h="120000" w="120000">
                <a:moveTo>
                  <a:pt x="0" y="30000"/>
                </a:moveTo>
                <a:lnTo>
                  <a:pt x="0" y="90000"/>
                </a:lnTo>
                <a:lnTo>
                  <a:pt x="3750" y="90000"/>
                </a:lnTo>
                <a:lnTo>
                  <a:pt x="3750" y="30000"/>
                </a:lnTo>
                <a:lnTo>
                  <a:pt x="0" y="30000"/>
                </a:lnTo>
                <a:close/>
              </a:path>
            </a:pathLst>
          </a:custGeom>
          <a:solidFill>
            <a:schemeClr val="accent1">
              <a:alpha val="2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5791200" y="1295400"/>
            <a:ext cx="1136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Gõ “Ng”</a:t>
            </a:r>
            <a:endParaRPr/>
          </a:p>
        </p:txBody>
      </p:sp>
      <p:sp>
        <p:nvSpPr>
          <p:cNvPr id="478" name="Shape 478"/>
          <p:cNvSpPr txBox="1"/>
          <p:nvPr/>
        </p:nvSpPr>
        <p:spPr>
          <a:xfrm>
            <a:off x="304800" y="4495800"/>
            <a:ext cx="23844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AutoCompleteMode</a:t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304800" y="5029200"/>
            <a:ext cx="25114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AutoCompleteSource</a:t>
            </a:r>
            <a:endParaRPr/>
          </a:p>
        </p:txBody>
      </p:sp>
      <p:cxnSp>
        <p:nvCxnSpPr>
          <p:cNvPr id="480" name="Shape 480"/>
          <p:cNvCxnSpPr/>
          <p:nvPr/>
        </p:nvCxnSpPr>
        <p:spPr>
          <a:xfrm>
            <a:off x="5638800" y="220980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481" name="Shape 481"/>
          <p:cNvCxnSpPr/>
          <p:nvPr/>
        </p:nvCxnSpPr>
        <p:spPr>
          <a:xfrm rot="10800000">
            <a:off x="5638800" y="1524000"/>
            <a:ext cx="0" cy="685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82" name="Shape 482"/>
          <p:cNvCxnSpPr/>
          <p:nvPr/>
        </p:nvCxnSpPr>
        <p:spPr>
          <a:xfrm>
            <a:off x="5638800" y="1524000"/>
            <a:ext cx="2286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83" name="Shape 483"/>
          <p:cNvSpPr txBox="1"/>
          <p:nvPr/>
        </p:nvSpPr>
        <p:spPr>
          <a:xfrm>
            <a:off x="7086600" y="990600"/>
            <a:ext cx="17637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AutoComplete</a:t>
            </a:r>
            <a:endParaRPr/>
          </a:p>
        </p:txBody>
      </p:sp>
      <p:cxnSp>
        <p:nvCxnSpPr>
          <p:cNvPr id="484" name="Shape 484"/>
          <p:cNvCxnSpPr/>
          <p:nvPr/>
        </p:nvCxnSpPr>
        <p:spPr>
          <a:xfrm>
            <a:off x="7759700" y="1371600"/>
            <a:ext cx="0" cy="1143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85" name="Shape 485"/>
          <p:cNvCxnSpPr/>
          <p:nvPr/>
        </p:nvCxnSpPr>
        <p:spPr>
          <a:xfrm rot="10800000">
            <a:off x="6553200" y="2514600"/>
            <a:ext cx="1219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86" name="Shape 486"/>
          <p:cNvCxnSpPr/>
          <p:nvPr/>
        </p:nvCxnSpPr>
        <p:spPr>
          <a:xfrm rot="10800000">
            <a:off x="6553200" y="2362200"/>
            <a:ext cx="0" cy="152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492" name="Shape 49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GroupBox &amp; Panel</a:t>
            </a:r>
            <a:endParaRPr/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Bố trí controls trên GUI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GroupBox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một khung bao quanh một nhóm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thể hiển thị một tiêu đề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Thuộc tính Text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xóa một GroupBox thì các control chứa trong nó bị xóa theo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Lớp GroupBox kế thừa từ System.Windows.Forms.Control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Chứa nhóm các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Không có caption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thanh cuộn (scrollbar)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Xem nhiều control khi kích thước panel giới hạn</a:t>
            </a:r>
            <a:endParaRPr/>
          </a:p>
          <a:p>
            <a:pPr indent="-2492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499" name="Shape 49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GroupBox &amp; Panel</a:t>
            </a:r>
            <a:endParaRPr/>
          </a:p>
        </p:txBody>
      </p:sp>
      <p:pic>
        <p:nvPicPr>
          <p:cNvPr id="500" name="Shape 50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24000"/>
            <a:ext cx="81534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506" name="Shape 50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GroupBox &amp; Panel</a:t>
            </a:r>
            <a:endParaRPr/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Minh họa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GroupBox</a:t>
            </a:r>
            <a:endParaRPr/>
          </a:p>
        </p:txBody>
      </p:sp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981200"/>
            <a:ext cx="344805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5105400" y="3048000"/>
            <a:ext cx="30099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groupBox1 chứa 2 control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textBox1 và button1</a:t>
            </a:r>
            <a:endParaRPr/>
          </a:p>
        </p:txBody>
      </p:sp>
      <p:sp>
        <p:nvSpPr>
          <p:cNvPr id="510" name="Shape 510"/>
          <p:cNvSpPr/>
          <p:nvPr/>
        </p:nvSpPr>
        <p:spPr>
          <a:xfrm flipH="1" rot="-5280000">
            <a:off x="4166393" y="1853406"/>
            <a:ext cx="7318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3048000" y="4953000"/>
            <a:ext cx="35052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textBox2 và button2 chứa trong Controls của Form</a:t>
            </a:r>
            <a:endParaRPr/>
          </a:p>
        </p:txBody>
      </p:sp>
      <p:sp>
        <p:nvSpPr>
          <p:cNvPr id="512" name="Shape 512"/>
          <p:cNvSpPr/>
          <p:nvPr/>
        </p:nvSpPr>
        <p:spPr>
          <a:xfrm rot="-540000">
            <a:off x="2133600" y="3962400"/>
            <a:ext cx="7318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518" name="Shape 51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GroupBox &amp; Panel</a:t>
            </a:r>
            <a:endParaRPr/>
          </a:p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Minh họa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</a:t>
            </a:r>
            <a:endParaRPr/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725" y="1981200"/>
            <a:ext cx="28956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8125" y="3505200"/>
            <a:ext cx="288607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 flipH="1" rot="-3360000">
            <a:off x="4939506" y="2385218"/>
            <a:ext cx="7318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5495925" y="2514600"/>
            <a:ext cx="774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scroll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529" name="Shape 52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TabControl</a:t>
            </a:r>
            <a:endParaRPr/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Dạng container chứa các control khác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thể hiện nhiều page trên một form duy nhất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Mỗi page chứa các control tương tự như group control khác.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Mỗi page có tag chứa tên của page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vào các tag để chuyển qua lại giữa các page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Ý nghĩa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thể hiện nhiều control trên một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control có cùng nhóm chức năng sẽ được tổ chức trong một tab (page)</a:t>
            </a:r>
            <a:endParaRPr/>
          </a:p>
          <a:p>
            <a:pPr indent="-2492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5105400"/>
            <a:ext cx="44958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537" name="Shape 53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TabControl</a:t>
            </a:r>
            <a:endParaRPr/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TabControl có thuộc tính TabPages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Chứa các đối tượng TabPage</a:t>
            </a:r>
            <a:endParaRPr/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3224212"/>
            <a:ext cx="3225800" cy="267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Shape 540"/>
          <p:cNvCxnSpPr/>
          <p:nvPr/>
        </p:nvCxnSpPr>
        <p:spPr>
          <a:xfrm>
            <a:off x="3787775" y="4025900"/>
            <a:ext cx="1752600" cy="0"/>
          </a:xfrm>
          <a:prstGeom prst="straightConnector1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lg" w="lg" type="triangle"/>
            <a:tailEnd len="med" w="med" type="none"/>
          </a:ln>
        </p:spPr>
      </p:cxnSp>
      <p:sp>
        <p:nvSpPr>
          <p:cNvPr id="541" name="Shape 541"/>
          <p:cNvSpPr txBox="1"/>
          <p:nvPr/>
        </p:nvSpPr>
        <p:spPr>
          <a:xfrm>
            <a:off x="5580062" y="3810000"/>
            <a:ext cx="14684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TabControl</a:t>
            </a:r>
            <a:endParaRPr/>
          </a:p>
        </p:txBody>
      </p:sp>
      <p:cxnSp>
        <p:nvCxnSpPr>
          <p:cNvPr id="542" name="Shape 542"/>
          <p:cNvCxnSpPr/>
          <p:nvPr/>
        </p:nvCxnSpPr>
        <p:spPr>
          <a:xfrm>
            <a:off x="3140075" y="4938712"/>
            <a:ext cx="3048000" cy="0"/>
          </a:xfrm>
          <a:prstGeom prst="straightConnector1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lg" w="lg" type="triangle"/>
            <a:tailEnd len="med" w="med" type="none"/>
          </a:ln>
        </p:spPr>
      </p:cxnSp>
      <p:sp>
        <p:nvSpPr>
          <p:cNvPr id="543" name="Shape 543"/>
          <p:cNvSpPr txBox="1"/>
          <p:nvPr/>
        </p:nvSpPr>
        <p:spPr>
          <a:xfrm>
            <a:off x="6235700" y="4724400"/>
            <a:ext cx="11445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TabPage</a:t>
            </a:r>
            <a:endParaRPr/>
          </a:p>
        </p:txBody>
      </p:sp>
      <p:cxnSp>
        <p:nvCxnSpPr>
          <p:cNvPr id="544" name="Shape 544"/>
          <p:cNvCxnSpPr/>
          <p:nvPr/>
        </p:nvCxnSpPr>
        <p:spPr>
          <a:xfrm>
            <a:off x="2667000" y="3200400"/>
            <a:ext cx="0" cy="990600"/>
          </a:xfrm>
          <a:prstGeom prst="straightConnector1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545" name="Shape 545"/>
          <p:cNvSpPr txBox="1"/>
          <p:nvPr/>
        </p:nvSpPr>
        <p:spPr>
          <a:xfrm>
            <a:off x="2108200" y="2727325"/>
            <a:ext cx="11445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TabPage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3857625"/>
            <a:ext cx="29241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 txBox="1"/>
          <p:nvPr/>
        </p:nvSpPr>
        <p:spPr>
          <a:xfrm>
            <a:off x="1343025" y="3427412"/>
            <a:ext cx="11668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1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Buttons</a:t>
            </a:r>
            <a:endParaRPr/>
          </a:p>
        </p:txBody>
      </p:sp>
      <p:sp>
        <p:nvSpPr>
          <p:cNvPr id="553" name="Shape 55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TabControl</a:t>
            </a:r>
            <a:endParaRPr/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Thuộc tính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endParaRPr/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2362200"/>
            <a:ext cx="29241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3886200"/>
            <a:ext cx="29241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/>
        </p:nvSpPr>
        <p:spPr>
          <a:xfrm>
            <a:off x="3733800" y="1855787"/>
            <a:ext cx="1149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1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</a:t>
            </a:r>
            <a:endParaRPr/>
          </a:p>
        </p:txBody>
      </p:sp>
      <p:sp>
        <p:nvSpPr>
          <p:cNvPr id="558" name="Shape 558"/>
          <p:cNvSpPr txBox="1"/>
          <p:nvPr/>
        </p:nvSpPr>
        <p:spPr>
          <a:xfrm>
            <a:off x="6400800" y="3352800"/>
            <a:ext cx="15716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1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FlatButton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564" name="Shape 56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TabControl</a:t>
            </a:r>
            <a:endParaRPr/>
          </a:p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Thuộc tính, phương thức &amp; sự kiện thường dùng</a:t>
            </a:r>
            <a:endParaRPr/>
          </a:p>
        </p:txBody>
      </p:sp>
      <p:sp>
        <p:nvSpPr>
          <p:cNvPr id="566" name="Shape 566"/>
          <p:cNvSpPr/>
          <p:nvPr/>
        </p:nvSpPr>
        <p:spPr>
          <a:xfrm rot="-5460000">
            <a:off x="6513512" y="876300"/>
            <a:ext cx="685800" cy="4572000"/>
          </a:xfrm>
          <a:prstGeom prst="rtTriangl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7" name="Shape 567"/>
          <p:cNvPicPr preferRelativeResize="0"/>
          <p:nvPr/>
        </p:nvPicPr>
        <p:blipFill rotWithShape="1">
          <a:blip r:embed="rId3">
            <a:alphaModFix/>
          </a:blip>
          <a:srcRect b="17823" l="2951" r="93749" t="78240"/>
          <a:stretch/>
        </p:blipFill>
        <p:spPr>
          <a:xfrm>
            <a:off x="4038600" y="3505200"/>
            <a:ext cx="990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838200" y="4495800"/>
            <a:ext cx="17986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rgbClr val="00CC99"/>
                </a:solidFill>
                <a:latin typeface="Verdana"/>
                <a:ea typeface="Verdana"/>
                <a:cs typeface="Verdana"/>
                <a:sym typeface="Verdana"/>
              </a:rPr>
              <a:t>Multiline </a:t>
            </a:r>
            <a:endParaRPr/>
          </a:p>
        </p:txBody>
      </p:sp>
      <p:sp>
        <p:nvSpPr>
          <p:cNvPr id="569" name="Shape 569"/>
          <p:cNvSpPr txBox="1"/>
          <p:nvPr/>
        </p:nvSpPr>
        <p:spPr>
          <a:xfrm>
            <a:off x="808037" y="5105400"/>
            <a:ext cx="28495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SelectedIndex</a:t>
            </a: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570" name="Shape 570"/>
          <p:cNvSpPr txBox="1"/>
          <p:nvPr/>
        </p:nvSpPr>
        <p:spPr>
          <a:xfrm>
            <a:off x="838200" y="3886200"/>
            <a:ext cx="24860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SelectedTab </a:t>
            </a:r>
            <a:endParaRPr/>
          </a:p>
        </p:txBody>
      </p:sp>
      <p:sp>
        <p:nvSpPr>
          <p:cNvPr id="571" name="Shape 571"/>
          <p:cNvSpPr txBox="1"/>
          <p:nvPr/>
        </p:nvSpPr>
        <p:spPr>
          <a:xfrm>
            <a:off x="838200" y="3276600"/>
            <a:ext cx="189388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FF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rgbClr val="66CCFF"/>
                </a:solidFill>
                <a:latin typeface="Verdana"/>
                <a:ea typeface="Verdana"/>
                <a:cs typeface="Verdana"/>
                <a:sym typeface="Verdana"/>
              </a:rPr>
              <a:t>TabCount</a:t>
            </a:r>
            <a:endParaRPr/>
          </a:p>
        </p:txBody>
      </p:sp>
      <p:sp>
        <p:nvSpPr>
          <p:cNvPr id="572" name="Shape 572"/>
          <p:cNvSpPr txBox="1"/>
          <p:nvPr/>
        </p:nvSpPr>
        <p:spPr>
          <a:xfrm>
            <a:off x="838200" y="2743200"/>
            <a:ext cx="18986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Droid Sans Mono"/>
              <a:buNone/>
            </a:pPr>
            <a:r>
              <a:rPr b="0" i="0" lang="en-US" sz="2800" u="none">
                <a:solidFill>
                  <a:schemeClr val="folHlink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TabPages</a:t>
            </a:r>
            <a:endParaRPr/>
          </a:p>
        </p:txBody>
      </p:sp>
      <p:sp>
        <p:nvSpPr>
          <p:cNvPr id="573" name="Shape 573"/>
          <p:cNvSpPr txBox="1"/>
          <p:nvPr/>
        </p:nvSpPr>
        <p:spPr>
          <a:xfrm>
            <a:off x="4800600" y="5334000"/>
            <a:ext cx="38449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None/>
            </a:pPr>
            <a:r>
              <a:rPr b="0" i="0" lang="en-US" sz="28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SelectedIndexChanged</a:t>
            </a:r>
            <a:r>
              <a:rPr b="0" i="0" lang="en-US" sz="18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3657600" y="2743200"/>
            <a:ext cx="1905000" cy="533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1">
                <a:ln cap="flat" cmpd="sng" w="12700">
                  <a:solidFill>
                    <a:schemeClr val="hlink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  <a:solidFill>
                  <a:schemeClr val="folHlink"/>
                </a:solidFill>
                <a:latin typeface="Arial Black"/>
              </a:rPr>
              <a:t>TabControl 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6172200" y="4648200"/>
            <a:ext cx="13081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unito"/>
              <a:buNone/>
            </a:pPr>
            <a:r>
              <a:rPr b="1" i="1" lang="en-US" sz="3200" u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Event</a:t>
            </a:r>
            <a:endParaRPr/>
          </a:p>
        </p:txBody>
      </p:sp>
      <p:sp>
        <p:nvSpPr>
          <p:cNvPr id="576" name="Shape 576"/>
          <p:cNvSpPr txBox="1"/>
          <p:nvPr/>
        </p:nvSpPr>
        <p:spPr>
          <a:xfrm>
            <a:off x="762000" y="2133600"/>
            <a:ext cx="22701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unito"/>
              <a:buNone/>
            </a:pPr>
            <a:r>
              <a:rPr b="1" i="1" lang="en-US" sz="3200" u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Properties</a:t>
            </a:r>
            <a:endParaRPr/>
          </a:p>
        </p:txBody>
      </p:sp>
      <p:sp>
        <p:nvSpPr>
          <p:cNvPr id="577" name="Shape 577"/>
          <p:cNvSpPr txBox="1"/>
          <p:nvPr/>
        </p:nvSpPr>
        <p:spPr>
          <a:xfrm>
            <a:off x="6477000" y="2590800"/>
            <a:ext cx="16541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unito"/>
              <a:buNone/>
            </a:pPr>
            <a:r>
              <a:rPr b="1" i="1" lang="en-US" sz="3200" u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Method</a:t>
            </a:r>
            <a:endParaRPr/>
          </a:p>
        </p:txBody>
      </p:sp>
      <p:sp>
        <p:nvSpPr>
          <p:cNvPr id="578" name="Shape 578"/>
          <p:cNvSpPr txBox="1"/>
          <p:nvPr/>
        </p:nvSpPr>
        <p:spPr>
          <a:xfrm>
            <a:off x="6477000" y="3176587"/>
            <a:ext cx="17986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SelectTab</a:t>
            </a: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6477000" y="3733800"/>
            <a:ext cx="19970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erriweather"/>
              <a:buNone/>
            </a:pPr>
            <a:r>
              <a:rPr b="1" i="0" lang="en-US" sz="2800" u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DeselectTab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585" name="Shape 58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TabControl</a:t>
            </a:r>
            <a:endParaRPr/>
          </a:p>
        </p:txBody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304800" y="12192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Thêm/Xóa TabPage</a:t>
            </a:r>
            <a:endParaRPr/>
          </a:p>
        </p:txBody>
      </p:sp>
      <p:pic>
        <p:nvPicPr>
          <p:cNvPr id="587" name="Shape 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438400"/>
            <a:ext cx="29527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6650" y="2981325"/>
            <a:ext cx="1428750" cy="5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Shape 589"/>
          <p:cNvCxnSpPr/>
          <p:nvPr/>
        </p:nvCxnSpPr>
        <p:spPr>
          <a:xfrm flipH="1">
            <a:off x="3657600" y="2057400"/>
            <a:ext cx="1143000" cy="914400"/>
          </a:xfrm>
          <a:prstGeom prst="straightConnector1">
            <a:avLst/>
          </a:prstGeom>
          <a:noFill/>
          <a:ln cap="flat" cmpd="sng" w="1905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590" name="Shape 590"/>
          <p:cNvSpPr txBox="1"/>
          <p:nvPr/>
        </p:nvSpPr>
        <p:spPr>
          <a:xfrm>
            <a:off x="5013325" y="1690687"/>
            <a:ext cx="1917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Kích chuột phải</a:t>
            </a:r>
            <a:endParaRPr/>
          </a:p>
        </p:txBody>
      </p:sp>
      <p:cxnSp>
        <p:nvCxnSpPr>
          <p:cNvPr id="591" name="Shape 591"/>
          <p:cNvCxnSpPr/>
          <p:nvPr/>
        </p:nvCxnSpPr>
        <p:spPr>
          <a:xfrm rot="10800000">
            <a:off x="4648200" y="3352800"/>
            <a:ext cx="1143000" cy="0"/>
          </a:xfrm>
          <a:prstGeom prst="straightConnector1">
            <a:avLst/>
          </a:prstGeom>
          <a:noFill/>
          <a:ln cap="flat" cmpd="sng" w="1905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592" name="Shape 592"/>
          <p:cNvSpPr txBox="1"/>
          <p:nvPr/>
        </p:nvSpPr>
        <p:spPr>
          <a:xfrm>
            <a:off x="5927725" y="3138487"/>
            <a:ext cx="23510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Thêm/Xóa TabPage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Tổng quan controls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Một số thuộc tính của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Text: mô tả text xuất hiện trên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Focus: phương thức chuyển focus vào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TabIndex: thứ tự của control nhận focus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Mặc định được VS.NET thiết lập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Enable: thiết lập trạng thái truy cập của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Visible: ẩn control trên form, có thể dùng phương thức Hide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Anchor: 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Neo giữ control ở vị trí xác định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control di chuyển theo vị trí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Size: xác nhận kích thước của control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8605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598" name="Shape 59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TabControl</a:t>
            </a:r>
            <a:endParaRPr/>
          </a:p>
        </p:txBody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Chỉnh sửa các TabPage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Chọn thuộc tính </a:t>
            </a: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TabPages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của TabControl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màn hình </a:t>
            </a: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TabPage Collection Editor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để chỉnh sửa</a:t>
            </a:r>
            <a:endParaRPr/>
          </a:p>
        </p:txBody>
      </p:sp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667000"/>
            <a:ext cx="29432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2895600"/>
            <a:ext cx="45720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 txBox="1"/>
          <p:nvPr/>
        </p:nvSpPr>
        <p:spPr>
          <a:xfrm>
            <a:off x="609600" y="2514600"/>
            <a:ext cx="3124200" cy="2667000"/>
          </a:xfrm>
          <a:prstGeom prst="rect">
            <a:avLst/>
          </a:prstGeom>
          <a:solidFill>
            <a:schemeClr val="lt1">
              <a:alpha val="2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3" name="Shape 6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3657600"/>
            <a:ext cx="20574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/>
          <p:nvPr/>
        </p:nvSpPr>
        <p:spPr>
          <a:xfrm>
            <a:off x="3667125" y="2886075"/>
            <a:ext cx="612775" cy="3133725"/>
          </a:xfrm>
          <a:custGeom>
            <a:pathLst>
              <a:path extrusionOk="0" h="120000" w="120000">
                <a:moveTo>
                  <a:pt x="117512" y="119513"/>
                </a:moveTo>
                <a:lnTo>
                  <a:pt x="119378" y="0"/>
                </a:lnTo>
                <a:lnTo>
                  <a:pt x="0" y="75866"/>
                </a:lnTo>
                <a:lnTo>
                  <a:pt x="0" y="81337"/>
                </a:lnTo>
                <a:lnTo>
                  <a:pt x="120000" y="120000"/>
                </a:lnTo>
              </a:path>
            </a:pathLst>
          </a:custGeom>
          <a:solidFill>
            <a:schemeClr val="accent1">
              <a:alpha val="2862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610" name="Shape 61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TabControl</a:t>
            </a:r>
            <a:endParaRPr/>
          </a:p>
        </p:txBody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Bổ sung Control vào TabControl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Chọn TabPage cần thêm control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control từ ToolBox thả vào TabPage đã chọn</a:t>
            </a:r>
            <a:endParaRPr/>
          </a:p>
        </p:txBody>
      </p:sp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3048000"/>
            <a:ext cx="18764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0" y="3657600"/>
            <a:ext cx="2952750" cy="240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Shape 614"/>
          <p:cNvCxnSpPr/>
          <p:nvPr/>
        </p:nvCxnSpPr>
        <p:spPr>
          <a:xfrm flipH="1">
            <a:off x="5410200" y="3657600"/>
            <a:ext cx="1219200" cy="914400"/>
          </a:xfrm>
          <a:prstGeom prst="straightConnector1">
            <a:avLst/>
          </a:prstGeom>
          <a:noFill/>
          <a:ln cap="flat" cmpd="sng" w="952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615" name="Shape 615"/>
          <p:cNvSpPr txBox="1"/>
          <p:nvPr/>
        </p:nvSpPr>
        <p:spPr>
          <a:xfrm>
            <a:off x="6629400" y="3276600"/>
            <a:ext cx="19589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Chọn TabPage cần thêm</a:t>
            </a:r>
            <a:endParaRPr/>
          </a:p>
        </p:txBody>
      </p:sp>
      <p:sp>
        <p:nvSpPr>
          <p:cNvPr id="616" name="Shape 616"/>
          <p:cNvSpPr/>
          <p:nvPr/>
        </p:nvSpPr>
        <p:spPr>
          <a:xfrm flipH="1" rot="-4740000">
            <a:off x="2910681" y="3337718"/>
            <a:ext cx="731837" cy="1828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622" name="Shape 62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TabControl</a:t>
            </a:r>
            <a:endParaRPr/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code để thêm các TabPage vào TabControl</a:t>
            </a: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685800" y="2057400"/>
            <a:ext cx="7848600" cy="3700462"/>
          </a:xfrm>
          <a:prstGeom prst="rect">
            <a:avLst/>
          </a:prstGeom>
          <a:noFill/>
          <a:ln cap="flat" cmpd="dbl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void AddTabControl()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TabControl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tabControl1 = </a:t>
            </a:r>
            <a:r>
              <a:rPr b="1" i="0" lang="en-US" sz="18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TabControl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TabPage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tabPageGeneral = </a:t>
            </a:r>
            <a:r>
              <a:rPr b="1" i="0" lang="en-US" sz="18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TabPage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("General");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TabPage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tabPageView = </a:t>
            </a:r>
            <a:r>
              <a:rPr b="1" i="0" lang="en-US" sz="18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TabPage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("View");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tabControl1.TabPages.Add(tabPageGeneral);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tabControl1.TabPages.Add(tabPageView);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tabControl1.Location = </a:t>
            </a:r>
            <a:r>
              <a:rPr b="1" i="0" lang="en-US" sz="18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(20, 20);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b="1" i="0" lang="en-US" sz="18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.Controls.Add(tabControl1);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630" name="Shape 63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CheckBox</a:t>
            </a:r>
            <a:endParaRPr/>
          </a:p>
        </p:txBody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228600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đưa ra một giá trị cho trước và user có thể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Chọn giá trị khi </a:t>
            </a: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Checked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Không chọn giá trị: </a:t>
            </a: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Checked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Lớp đại diện CheckBox</a:t>
            </a:r>
            <a:endParaRPr/>
          </a:p>
        </p:txBody>
      </p:sp>
      <p:sp>
        <p:nvSpPr>
          <p:cNvPr id="632" name="Shape 632"/>
          <p:cNvSpPr txBox="1"/>
          <p:nvPr/>
        </p:nvSpPr>
        <p:spPr>
          <a:xfrm>
            <a:off x="1143000" y="3886200"/>
            <a:ext cx="21415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rPr>
              <a:t>Appearance </a:t>
            </a:r>
            <a:endParaRPr/>
          </a:p>
        </p:txBody>
      </p:sp>
      <p:sp>
        <p:nvSpPr>
          <p:cNvPr id="633" name="Shape 633"/>
          <p:cNvSpPr txBox="1"/>
          <p:nvPr/>
        </p:nvSpPr>
        <p:spPr>
          <a:xfrm>
            <a:off x="1295400" y="4495800"/>
            <a:ext cx="18288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Checked </a:t>
            </a:r>
            <a:endParaRPr/>
          </a:p>
        </p:txBody>
      </p:sp>
      <p:sp>
        <p:nvSpPr>
          <p:cNvPr id="634" name="Shape 634"/>
          <p:cNvSpPr txBox="1"/>
          <p:nvPr/>
        </p:nvSpPr>
        <p:spPr>
          <a:xfrm>
            <a:off x="5410200" y="4495800"/>
            <a:ext cx="34829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2800"/>
              <a:buFont typeface="Bookman Old Style"/>
              <a:buNone/>
            </a:pPr>
            <a:r>
              <a:rPr b="1" i="0" lang="en-US" sz="2800" u="none">
                <a:solidFill>
                  <a:srgbClr val="00CC99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CheckedChanged</a:t>
            </a:r>
            <a:r>
              <a:rPr b="1" i="0" lang="en-US" sz="28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/>
          </a:p>
        </p:txBody>
      </p:sp>
      <p:sp>
        <p:nvSpPr>
          <p:cNvPr id="635" name="Shape 635"/>
          <p:cNvSpPr txBox="1"/>
          <p:nvPr/>
        </p:nvSpPr>
        <p:spPr>
          <a:xfrm>
            <a:off x="1219200" y="5410200"/>
            <a:ext cx="1905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rPr>
              <a:t>ThreeState</a:t>
            </a:r>
            <a:endParaRPr/>
          </a:p>
        </p:txBody>
      </p:sp>
      <p:pic>
        <p:nvPicPr>
          <p:cNvPr id="636" name="Shape 636"/>
          <p:cNvPicPr preferRelativeResize="0"/>
          <p:nvPr/>
        </p:nvPicPr>
        <p:blipFill rotWithShape="1">
          <a:blip r:embed="rId3">
            <a:alphaModFix/>
          </a:blip>
          <a:srcRect b="47916" l="3311" r="93748" t="48440"/>
          <a:stretch/>
        </p:blipFill>
        <p:spPr>
          <a:xfrm>
            <a:off x="4038600" y="4114800"/>
            <a:ext cx="9271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6248400" y="3657600"/>
            <a:ext cx="762000" cy="7620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Shape 638"/>
          <p:cNvSpPr txBox="1"/>
          <p:nvPr/>
        </p:nvSpPr>
        <p:spPr>
          <a:xfrm>
            <a:off x="1600200" y="4953000"/>
            <a:ext cx="9636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Merriweather"/>
              <a:buNone/>
            </a:pPr>
            <a:r>
              <a:rPr b="0" i="0" lang="en-US" sz="2800" u="none">
                <a:solidFill>
                  <a:schemeClr val="folHlink"/>
                </a:solidFill>
                <a:latin typeface="Merriweather"/>
                <a:ea typeface="Merriweather"/>
                <a:cs typeface="Merriweather"/>
                <a:sym typeface="Merriweather"/>
              </a:rPr>
              <a:t>Text</a:t>
            </a:r>
            <a:r>
              <a:rPr b="0" i="0" lang="en-US" sz="2800" u="non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sp>
        <p:nvSpPr>
          <p:cNvPr id="639" name="Shape 639"/>
          <p:cNvSpPr txBox="1"/>
          <p:nvPr/>
        </p:nvSpPr>
        <p:spPr>
          <a:xfrm>
            <a:off x="1219200" y="3276600"/>
            <a:ext cx="22701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</a:pPr>
            <a:r>
              <a:rPr b="1" i="1" lang="en-US" sz="3200" u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Properties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645" name="Shape 64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CheckBox</a:t>
            </a:r>
            <a:endParaRPr/>
          </a:p>
        </p:txBody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ThreeState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cho phép thiết lập 3 trạng thái: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Checkstate = Indeterminate: không xác định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CheckState= Checked: chọn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CheckState= Unchecked: không chọn</a:t>
            </a:r>
            <a:endParaRPr/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7650" y="3276600"/>
            <a:ext cx="22669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752600" y="3810000"/>
            <a:ext cx="15382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Chưa chọn</a:t>
            </a:r>
            <a:endParaRPr/>
          </a:p>
        </p:txBody>
      </p:sp>
      <p:cxnSp>
        <p:nvCxnSpPr>
          <p:cNvPr id="649" name="Shape 649"/>
          <p:cNvCxnSpPr/>
          <p:nvPr/>
        </p:nvCxnSpPr>
        <p:spPr>
          <a:xfrm>
            <a:off x="3295650" y="4038600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650" name="Shape 650"/>
          <p:cNvSpPr txBox="1"/>
          <p:nvPr/>
        </p:nvSpPr>
        <p:spPr>
          <a:xfrm>
            <a:off x="4222750" y="3911600"/>
            <a:ext cx="228600" cy="22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656" name="Shape 65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RadioButton</a:t>
            </a:r>
            <a:endParaRPr/>
          </a:p>
        </p:txBody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user chọn một option trong số nhóm option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user chọn 1 option thì tự động option được chọn trước sẽ uncheck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radio button chứa trong 1 container (form, GroupBox, Panel, TabControl) thuộc một nhóm.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Lớp đại diện: RadioButton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Khác với nhóm CheckBox cho phép chọn nhiều option, còn RadioButton chỉ cho chọn một trong số các option.</a:t>
            </a:r>
            <a:endParaRPr/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Shape 658"/>
          <p:cNvSpPr txBox="1"/>
          <p:nvPr/>
        </p:nvSpPr>
        <p:spPr>
          <a:xfrm>
            <a:off x="990600" y="5257800"/>
            <a:ext cx="18288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Checked </a:t>
            </a:r>
            <a:endParaRPr/>
          </a:p>
        </p:txBody>
      </p:sp>
      <p:sp>
        <p:nvSpPr>
          <p:cNvPr id="659" name="Shape 659"/>
          <p:cNvSpPr txBox="1"/>
          <p:nvPr/>
        </p:nvSpPr>
        <p:spPr>
          <a:xfrm>
            <a:off x="5105400" y="5334000"/>
            <a:ext cx="34829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2800"/>
              <a:buFont typeface="Bookman Old Style"/>
              <a:buNone/>
            </a:pPr>
            <a:r>
              <a:rPr b="1" i="0" lang="en-US" sz="2800" u="none">
                <a:solidFill>
                  <a:srgbClr val="00CC99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CheckedChanged</a:t>
            </a:r>
            <a:r>
              <a:rPr b="1" i="0" lang="en-US" sz="28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5943600" y="4495800"/>
            <a:ext cx="762000" cy="7620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44908" l="3355" r="93749" t="51609"/>
          <a:stretch/>
        </p:blipFill>
        <p:spPr>
          <a:xfrm>
            <a:off x="3581400" y="5105400"/>
            <a:ext cx="10668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/>
        </p:nvSpPr>
        <p:spPr>
          <a:xfrm>
            <a:off x="1066800" y="5715000"/>
            <a:ext cx="8747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rPr>
              <a:t>Text</a:t>
            </a:r>
            <a:endParaRPr/>
          </a:p>
        </p:txBody>
      </p:sp>
      <p:sp>
        <p:nvSpPr>
          <p:cNvPr id="663" name="Shape 663"/>
          <p:cNvSpPr txBox="1"/>
          <p:nvPr/>
        </p:nvSpPr>
        <p:spPr>
          <a:xfrm>
            <a:off x="914400" y="4724400"/>
            <a:ext cx="21415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rPr>
              <a:t>Appearance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669" name="Shape 66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RadioButton</a:t>
            </a:r>
            <a:endParaRPr/>
          </a:p>
        </p:txBody>
      </p:sp>
      <p:pic>
        <p:nvPicPr>
          <p:cNvPr id="670" name="Shape 6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286000"/>
            <a:ext cx="28956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/>
          <p:nvPr/>
        </p:nvSpPr>
        <p:spPr>
          <a:xfrm flipH="1" rot="-3360000">
            <a:off x="5844381" y="3604418"/>
            <a:ext cx="7318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6019800" y="5029200"/>
            <a:ext cx="25146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RadioButton thứ 2 chứa trong GroupBox2</a:t>
            </a:r>
            <a:endParaRPr/>
          </a:p>
        </p:txBody>
      </p:sp>
      <p:sp>
        <p:nvSpPr>
          <p:cNvPr id="673" name="Shape 673"/>
          <p:cNvSpPr/>
          <p:nvPr/>
        </p:nvSpPr>
        <p:spPr>
          <a:xfrm rot="4860000">
            <a:off x="2262981" y="2156618"/>
            <a:ext cx="7318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4" name="Shape 674"/>
          <p:cNvSpPr txBox="1"/>
          <p:nvPr/>
        </p:nvSpPr>
        <p:spPr>
          <a:xfrm>
            <a:off x="457200" y="3352800"/>
            <a:ext cx="26670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RadioButton thứ 1 chứa trong GroupBox1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680" name="Shape 68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CheckedListBox</a:t>
            </a:r>
            <a:endParaRPr/>
          </a:p>
        </p:txBody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Tương tự như list box nhưng mỗi item sẽ có thêm check box.</a:t>
            </a:r>
            <a:endParaRPr/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Shape 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0" y="3352800"/>
            <a:ext cx="762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Shape 683"/>
          <p:cNvSpPr txBox="1"/>
          <p:nvPr/>
        </p:nvSpPr>
        <p:spPr>
          <a:xfrm>
            <a:off x="838200" y="2895600"/>
            <a:ext cx="2476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2400"/>
              <a:buFont typeface="Verdana"/>
              <a:buNone/>
            </a:pPr>
            <a:r>
              <a:rPr b="0" i="0" lang="en-US" sz="2400" u="none">
                <a:solidFill>
                  <a:srgbClr val="6699FF"/>
                </a:solidFill>
                <a:latin typeface="Verdana"/>
                <a:ea typeface="Verdana"/>
                <a:cs typeface="Verdana"/>
                <a:sym typeface="Verdana"/>
              </a:rPr>
              <a:t>CheckedItems </a:t>
            </a:r>
            <a:endParaRPr/>
          </a:p>
        </p:txBody>
      </p:sp>
      <p:sp>
        <p:nvSpPr>
          <p:cNvPr id="684" name="Shape 684"/>
          <p:cNvSpPr txBox="1"/>
          <p:nvPr/>
        </p:nvSpPr>
        <p:spPr>
          <a:xfrm>
            <a:off x="762000" y="3327400"/>
            <a:ext cx="2686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CheckedIndices </a:t>
            </a:r>
            <a:endParaRPr/>
          </a:p>
        </p:txBody>
      </p:sp>
      <p:sp>
        <p:nvSpPr>
          <p:cNvPr id="685" name="Shape 685"/>
          <p:cNvSpPr txBox="1"/>
          <p:nvPr/>
        </p:nvSpPr>
        <p:spPr>
          <a:xfrm>
            <a:off x="838200" y="3810000"/>
            <a:ext cx="22875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rgbClr val="6699FF"/>
                </a:solidFill>
                <a:latin typeface="Impact"/>
                <a:ea typeface="Impact"/>
                <a:cs typeface="Impact"/>
                <a:sym typeface="Impact"/>
              </a:rPr>
              <a:t>SelectedIndices </a:t>
            </a:r>
            <a:endParaRPr/>
          </a:p>
        </p:txBody>
      </p:sp>
      <p:sp>
        <p:nvSpPr>
          <p:cNvPr id="686" name="Shape 686"/>
          <p:cNvSpPr txBox="1"/>
          <p:nvPr/>
        </p:nvSpPr>
        <p:spPr>
          <a:xfrm>
            <a:off x="838200" y="4267200"/>
            <a:ext cx="269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400"/>
              <a:buFont typeface="Verdana"/>
              <a:buNone/>
            </a:pPr>
            <a:r>
              <a:rPr b="0" i="0" lang="en-US" sz="2400" u="none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SelectedIndices </a:t>
            </a:r>
            <a:endParaRPr/>
          </a:p>
        </p:txBody>
      </p:sp>
      <p:sp>
        <p:nvSpPr>
          <p:cNvPr id="687" name="Shape 687"/>
          <p:cNvSpPr txBox="1"/>
          <p:nvPr/>
        </p:nvSpPr>
        <p:spPr>
          <a:xfrm>
            <a:off x="914400" y="4724400"/>
            <a:ext cx="1962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MultiColumn</a:t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914400" y="5181600"/>
            <a:ext cx="23193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DBE4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88DBE4"/>
                </a:solidFill>
                <a:latin typeface="Arial"/>
                <a:ea typeface="Arial"/>
                <a:cs typeface="Arial"/>
                <a:sym typeface="Arial"/>
              </a:rPr>
              <a:t>SelectionMode</a:t>
            </a:r>
            <a:r>
              <a:rPr b="1" i="0" lang="en-US" sz="2400" u="none">
                <a:solidFill>
                  <a:srgbClr val="88DBE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89" name="Shape 689"/>
          <p:cNvSpPr txBox="1"/>
          <p:nvPr/>
        </p:nvSpPr>
        <p:spPr>
          <a:xfrm>
            <a:off x="1127125" y="2276475"/>
            <a:ext cx="16827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</a:t>
            </a:r>
            <a:endParaRPr/>
          </a:p>
        </p:txBody>
      </p:sp>
      <p:sp>
        <p:nvSpPr>
          <p:cNvPr id="690" name="Shape 690"/>
          <p:cNvSpPr txBox="1"/>
          <p:nvPr/>
        </p:nvSpPr>
        <p:spPr>
          <a:xfrm>
            <a:off x="3962400" y="4624387"/>
            <a:ext cx="130968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3733800" y="5132387"/>
            <a:ext cx="20526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D53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134D5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ClearSelected </a:t>
            </a:r>
            <a:endParaRPr/>
          </a:p>
        </p:txBody>
      </p:sp>
      <p:sp>
        <p:nvSpPr>
          <p:cNvPr id="692" name="Shape 692"/>
          <p:cNvSpPr txBox="1"/>
          <p:nvPr/>
        </p:nvSpPr>
        <p:spPr>
          <a:xfrm>
            <a:off x="3810000" y="5638800"/>
            <a:ext cx="16795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SetSelected</a:t>
            </a:r>
            <a:r>
              <a:rPr b="1" i="0" lang="en-US" sz="2400" u="non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6477000" y="2514600"/>
            <a:ext cx="533400" cy="5334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5562600" y="3200400"/>
            <a:ext cx="358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2400"/>
              <a:buFont typeface="Book Antiqua"/>
              <a:buNone/>
            </a:pPr>
            <a:r>
              <a:rPr b="1" i="0" lang="en-US" sz="2400" u="none">
                <a:solidFill>
                  <a:srgbClr val="00CC99"/>
                </a:solidFill>
                <a:latin typeface="Book Antiqua"/>
                <a:ea typeface="Book Antiqua"/>
                <a:cs typeface="Book Antiqua"/>
                <a:sym typeface="Book Antiqua"/>
              </a:rPr>
              <a:t>SelectedIndexChanged</a:t>
            </a:r>
            <a:r>
              <a:rPr b="1" i="0" lang="en-US" sz="2400" u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endParaRPr/>
          </a:p>
        </p:txBody>
      </p:sp>
      <p:sp>
        <p:nvSpPr>
          <p:cNvPr id="695" name="Shape 695"/>
          <p:cNvSpPr txBox="1"/>
          <p:nvPr/>
        </p:nvSpPr>
        <p:spPr>
          <a:xfrm>
            <a:off x="5562600" y="3810000"/>
            <a:ext cx="358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2400"/>
              <a:buFont typeface="Book Antiqua"/>
              <a:buNone/>
            </a:pPr>
            <a:r>
              <a:rPr b="1" i="0" lang="en-US" sz="2400" u="none">
                <a:solidFill>
                  <a:srgbClr val="FF33CC"/>
                </a:solidFill>
                <a:latin typeface="Book Antiqua"/>
                <a:ea typeface="Book Antiqua"/>
                <a:cs typeface="Book Antiqua"/>
                <a:sym typeface="Book Antiqua"/>
              </a:rPr>
              <a:t>SelectedValueChanged </a:t>
            </a:r>
            <a:endParaRPr/>
          </a:p>
        </p:txBody>
      </p:sp>
      <p:sp>
        <p:nvSpPr>
          <p:cNvPr id="696" name="Shape 696"/>
          <p:cNvSpPr txBox="1"/>
          <p:nvPr/>
        </p:nvSpPr>
        <p:spPr>
          <a:xfrm>
            <a:off x="914400" y="5589587"/>
            <a:ext cx="9128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702" name="Shape 70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CheckedListBox</a:t>
            </a:r>
            <a:endParaRPr/>
          </a:p>
        </p:txBody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Thuộc tính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lưu trữ danh sách item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thể bổ sung vào thời điểm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time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time</a:t>
            </a:r>
            <a:endParaRPr/>
          </a:p>
        </p:txBody>
      </p:sp>
      <p:pic>
        <p:nvPicPr>
          <p:cNvPr id="704" name="Shape 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3124200"/>
            <a:ext cx="28860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 rot="4860000">
            <a:off x="2186781" y="2537618"/>
            <a:ext cx="7318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990600" y="3733800"/>
            <a:ext cx="19859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 được check</a:t>
            </a:r>
            <a:endParaRPr/>
          </a:p>
        </p:txBody>
      </p:sp>
      <p:sp>
        <p:nvSpPr>
          <p:cNvPr id="707" name="Shape 707"/>
          <p:cNvSpPr/>
          <p:nvPr/>
        </p:nvSpPr>
        <p:spPr>
          <a:xfrm flipH="1" rot="-4860000">
            <a:off x="5768181" y="3299618"/>
            <a:ext cx="731837" cy="14478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6324600" y="4419600"/>
            <a:ext cx="1955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 được select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714" name="Shape 71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CheckedListBox</a:t>
            </a:r>
            <a:endParaRPr/>
          </a:p>
        </p:txBody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MultiColumn = true</a:t>
            </a:r>
            <a:endParaRPr/>
          </a:p>
        </p:txBody>
      </p:sp>
      <p:pic>
        <p:nvPicPr>
          <p:cNvPr id="716" name="Shape 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2514600"/>
            <a:ext cx="3419475" cy="260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Shape 717"/>
          <p:cNvCxnSpPr/>
          <p:nvPr/>
        </p:nvCxnSpPr>
        <p:spPr>
          <a:xfrm rot="10800000">
            <a:off x="4572000" y="3124200"/>
            <a:ext cx="1676400" cy="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718" name="Shape 718"/>
          <p:cNvSpPr txBox="1"/>
          <p:nvPr/>
        </p:nvSpPr>
        <p:spPr>
          <a:xfrm>
            <a:off x="6384925" y="2757487"/>
            <a:ext cx="23018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item được tổ chức theo nhiều cột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6667500" y="63119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mpact"/>
              <a:buNone/>
            </a:pPr>
            <a:fld id="{00000000-1234-1234-1234-123412341234}" type="slidenum">
              <a:rPr b="0" i="0" lang="en-US" sz="16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Thuộc t</a:t>
            </a:r>
            <a:r>
              <a:rPr b="1" i="0" lang="en-US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í</a:t>
            </a: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nh controls</a:t>
            </a:r>
            <a:endParaRPr/>
          </a:p>
        </p:txBody>
      </p:sp>
      <p:graphicFrame>
        <p:nvGraphicFramePr>
          <p:cNvPr id="121" name="Shape 121"/>
          <p:cNvGraphicFramePr/>
          <p:nvPr/>
        </p:nvGraphicFramePr>
        <p:xfrm>
          <a:off x="30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2641600"/>
                <a:gridCol w="5511800"/>
              </a:tblGrid>
              <a:tr h="39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Common Properties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hlink">
                        <a:alpha val="49803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hlink">
                        <a:alpha val="49803"/>
                      </a:schemeClr>
                    </a:solidFill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BackColor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Màu nền của control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BackgroundImage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Ảnh nền của control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ForeColor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Màu hiển thị text trên form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Enabled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Xác định khi control trạng thái enable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Focused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Xác định khi control nhận focus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Font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Font hiển thị text trên control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TabIndex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Thứ tự tab của control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TabStop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Nếu true, user có thể sử dụng tab để select control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hiển thị trên form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TextAlign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Canh lề text trên control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Visible</a:t>
                      </a:r>
                      <a:endParaRPr/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Xác định hiển thị control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724" name="Shape 72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CheckedListBox</a:t>
            </a:r>
            <a:endParaRPr/>
          </a:p>
        </p:txBody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 kiện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SelectedIndexChanged</a:t>
            </a:r>
            <a:endParaRPr/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981200"/>
            <a:ext cx="28575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2514600"/>
            <a:ext cx="30099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2400" y="1828800"/>
            <a:ext cx="4752975" cy="2619375"/>
          </a:xfrm>
          <a:prstGeom prst="rect">
            <a:avLst/>
          </a:prstGeom>
          <a:noFill/>
          <a:ln cap="rnd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729" name="Shape 729"/>
          <p:cNvSpPr/>
          <p:nvPr/>
        </p:nvSpPr>
        <p:spPr>
          <a:xfrm rot="-7980000">
            <a:off x="6111081" y="3794918"/>
            <a:ext cx="731837" cy="15240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0" name="Shape 730"/>
          <p:cNvSpPr/>
          <p:nvPr/>
        </p:nvSpPr>
        <p:spPr>
          <a:xfrm rot="1800000">
            <a:off x="1676400" y="3581400"/>
            <a:ext cx="1905000" cy="762000"/>
          </a:xfrm>
          <a:prstGeom prst="lightningBol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736" name="Shape 73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228600" y="1295400"/>
            <a:ext cx="8686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Dạng control phổ biến hiển thị một danh sách 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item có thể có các item con gọi là subitem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 Explorer hiển thị thông tin thư mục, tập tin…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thể hiển thị thông tin theo nhiều dạng thông qua thuộc tính View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Xem dạng chi tiết thông tin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Xem dạng icon nhỏ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Xem dạng icon lớn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Xem dạng tóm tắt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Lớp ListView dẫn xuất từ System.Windows.Forms.Control</a:t>
            </a:r>
            <a:endParaRPr/>
          </a:p>
          <a:p>
            <a:pPr indent="-24384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743" name="Shape 74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endParaRPr/>
          </a:p>
        </p:txBody>
      </p:sp>
      <p:sp>
        <p:nvSpPr>
          <p:cNvPr id="745" name="Shape 745"/>
          <p:cNvSpPr txBox="1"/>
          <p:nvPr/>
        </p:nvSpPr>
        <p:spPr>
          <a:xfrm>
            <a:off x="5638800" y="4800600"/>
            <a:ext cx="26225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Century Gothic"/>
              <a:buNone/>
            </a:pPr>
            <a:r>
              <a:rPr b="0" i="0" lang="en-US" sz="2800" u="none">
                <a:solidFill>
                  <a:schemeClr val="folHlink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FullRowSelect </a:t>
            </a:r>
            <a:endParaRPr/>
          </a:p>
        </p:txBody>
      </p:sp>
      <p:sp>
        <p:nvSpPr>
          <p:cNvPr id="746" name="Shape 746"/>
          <p:cNvSpPr txBox="1"/>
          <p:nvPr/>
        </p:nvSpPr>
        <p:spPr>
          <a:xfrm rot="-60000">
            <a:off x="6172200" y="1981200"/>
            <a:ext cx="95408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</a:pPr>
            <a:r>
              <a:rPr b="0" i="0" lang="en-US" sz="2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View</a:t>
            </a:r>
            <a:endParaRPr/>
          </a:p>
        </p:txBody>
      </p:sp>
      <p:sp>
        <p:nvSpPr>
          <p:cNvPr id="747" name="Shape 747"/>
          <p:cNvSpPr txBox="1"/>
          <p:nvPr/>
        </p:nvSpPr>
        <p:spPr>
          <a:xfrm>
            <a:off x="2743200" y="4800600"/>
            <a:ext cx="22558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chemeClr val="folHlink"/>
                </a:solidFill>
                <a:latin typeface="Verdana"/>
                <a:ea typeface="Verdana"/>
                <a:cs typeface="Verdana"/>
                <a:sym typeface="Verdana"/>
              </a:rPr>
              <a:t>MultiSelect </a:t>
            </a:r>
            <a:endParaRPr/>
          </a:p>
        </p:txBody>
      </p:sp>
      <p:sp>
        <p:nvSpPr>
          <p:cNvPr id="748" name="Shape 748"/>
          <p:cNvSpPr txBox="1"/>
          <p:nvPr/>
        </p:nvSpPr>
        <p:spPr>
          <a:xfrm>
            <a:off x="2209800" y="1981200"/>
            <a:ext cx="150018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"/>
              <a:buNone/>
            </a:pPr>
            <a:r>
              <a:rPr b="0" i="0" lang="en-US" sz="2800" u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Sorting </a:t>
            </a:r>
            <a:endParaRPr/>
          </a:p>
        </p:txBody>
      </p:sp>
      <p:sp>
        <p:nvSpPr>
          <p:cNvPr id="749" name="Shape 749"/>
          <p:cNvSpPr/>
          <p:nvPr/>
        </p:nvSpPr>
        <p:spPr>
          <a:xfrm>
            <a:off x="3200400" y="3276600"/>
            <a:ext cx="2133600" cy="6096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1">
                <a:ln>
                  <a:noFill/>
                </a:ln>
                <a:solidFill>
                  <a:schemeClr val="accent1"/>
                </a:solidFill>
                <a:latin typeface="Times New Roman"/>
              </a:rPr>
              <a:t>ListView </a:t>
            </a:r>
          </a:p>
        </p:txBody>
      </p:sp>
      <p:sp>
        <p:nvSpPr>
          <p:cNvPr id="750" name="Shape 750"/>
          <p:cNvSpPr/>
          <p:nvPr/>
        </p:nvSpPr>
        <p:spPr>
          <a:xfrm>
            <a:off x="295275" y="3081337"/>
            <a:ext cx="2493962" cy="695325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</a:pPr>
            <a:r>
              <a:rPr b="1" i="0" lang="en-US" sz="2800" u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Columns</a:t>
            </a:r>
            <a:endParaRPr/>
          </a:p>
        </p:txBody>
      </p:sp>
      <p:sp>
        <p:nvSpPr>
          <p:cNvPr id="751" name="Shape 751"/>
          <p:cNvSpPr txBox="1"/>
          <p:nvPr/>
        </p:nvSpPr>
        <p:spPr>
          <a:xfrm>
            <a:off x="1066800" y="4286250"/>
            <a:ext cx="11398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</a:pPr>
            <a:r>
              <a:rPr b="1" i="0" lang="en-US" sz="2800" u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Items</a:t>
            </a:r>
            <a:endParaRPr/>
          </a:p>
        </p:txBody>
      </p:sp>
      <p:sp>
        <p:nvSpPr>
          <p:cNvPr id="752" name="Shape 752"/>
          <p:cNvSpPr txBox="1"/>
          <p:nvPr/>
        </p:nvSpPr>
        <p:spPr>
          <a:xfrm>
            <a:off x="6096000" y="2609850"/>
            <a:ext cx="26368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ell MT"/>
              <a:buNone/>
            </a:pPr>
            <a:r>
              <a:rPr b="1" i="0" lang="en-US" sz="2800" u="none">
                <a:solidFill>
                  <a:schemeClr val="dk2"/>
                </a:solidFill>
                <a:latin typeface="Bell MT"/>
                <a:ea typeface="Bell MT"/>
                <a:cs typeface="Bell MT"/>
                <a:sym typeface="Bell MT"/>
              </a:rPr>
              <a:t>SmallImageList</a:t>
            </a:r>
            <a:endParaRPr/>
          </a:p>
        </p:txBody>
      </p:sp>
      <p:sp>
        <p:nvSpPr>
          <p:cNvPr id="753" name="Shape 753"/>
          <p:cNvSpPr txBox="1"/>
          <p:nvPr/>
        </p:nvSpPr>
        <p:spPr>
          <a:xfrm>
            <a:off x="6096000" y="3827462"/>
            <a:ext cx="26146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ramond"/>
              <a:buNone/>
            </a:pPr>
            <a:r>
              <a:rPr b="1" i="0" lang="en-US" sz="2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LargeImageList</a:t>
            </a:r>
            <a:endParaRPr/>
          </a:p>
        </p:txBody>
      </p:sp>
      <p:sp>
        <p:nvSpPr>
          <p:cNvPr id="754" name="Shape 754"/>
          <p:cNvSpPr txBox="1"/>
          <p:nvPr/>
        </p:nvSpPr>
        <p:spPr>
          <a:xfrm>
            <a:off x="3886200" y="1600200"/>
            <a:ext cx="17430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GridLines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760" name="Shape 76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dạng thể hiện của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ListView</a:t>
            </a:r>
            <a:endParaRPr/>
          </a:p>
        </p:txBody>
      </p:sp>
      <p:sp>
        <p:nvSpPr>
          <p:cNvPr id="762" name="Shape 762"/>
          <p:cNvSpPr txBox="1"/>
          <p:nvPr/>
        </p:nvSpPr>
        <p:spPr>
          <a:xfrm>
            <a:off x="1893887" y="2540000"/>
            <a:ext cx="12303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</a:t>
            </a: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6172200" y="2540000"/>
            <a:ext cx="19526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Icons</a:t>
            </a:r>
            <a:endParaRPr/>
          </a:p>
        </p:txBody>
      </p:sp>
      <p:sp>
        <p:nvSpPr>
          <p:cNvPr id="764" name="Shape 764"/>
          <p:cNvSpPr txBox="1"/>
          <p:nvPr/>
        </p:nvSpPr>
        <p:spPr>
          <a:xfrm>
            <a:off x="6172200" y="4140200"/>
            <a:ext cx="19891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Icons</a:t>
            </a:r>
            <a:endParaRPr/>
          </a:p>
        </p:txBody>
      </p:sp>
      <p:sp>
        <p:nvSpPr>
          <p:cNvPr id="765" name="Shape 765"/>
          <p:cNvSpPr txBox="1"/>
          <p:nvPr/>
        </p:nvSpPr>
        <p:spPr>
          <a:xfrm>
            <a:off x="2195512" y="4129087"/>
            <a:ext cx="77628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</a:t>
            </a:r>
            <a:endParaRPr/>
          </a:p>
        </p:txBody>
      </p:sp>
      <p:sp>
        <p:nvSpPr>
          <p:cNvPr id="766" name="Shape 766"/>
          <p:cNvSpPr txBox="1"/>
          <p:nvPr/>
        </p:nvSpPr>
        <p:spPr>
          <a:xfrm>
            <a:off x="4292600" y="4483100"/>
            <a:ext cx="7747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</a:t>
            </a: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3581400" y="3276600"/>
            <a:ext cx="2133600" cy="6096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1">
                <a:ln>
                  <a:noFill/>
                </a:ln>
                <a:solidFill>
                  <a:schemeClr val="accent1"/>
                </a:solidFill>
                <a:latin typeface="Times New Roman"/>
              </a:rPr>
              <a:t>ListView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773" name="Shape 77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 txBox="1"/>
          <p:nvPr/>
        </p:nvSpPr>
        <p:spPr>
          <a:xfrm>
            <a:off x="5791200" y="2286000"/>
            <a:ext cx="1676400" cy="396875"/>
          </a:xfrm>
          <a:prstGeom prst="rect">
            <a:avLst/>
          </a:prstGeom>
          <a:gradFill>
            <a:gsLst>
              <a:gs pos="0">
                <a:srgbClr val="CC9900">
                  <a:alpha val="70980"/>
                </a:srgbClr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Icons</a:t>
            </a:r>
            <a:endParaRPr/>
          </a:p>
        </p:txBody>
      </p:sp>
      <p:sp>
        <p:nvSpPr>
          <p:cNvPr id="776" name="Shape 776"/>
          <p:cNvSpPr txBox="1"/>
          <p:nvPr/>
        </p:nvSpPr>
        <p:spPr>
          <a:xfrm>
            <a:off x="5257800" y="2971800"/>
            <a:ext cx="32162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 item xuất hiện với 1 icon kích thước lớn và một label bên dưới</a:t>
            </a: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914400" y="1981200"/>
            <a:ext cx="3762375" cy="3857625"/>
            <a:chOff x="0" y="0"/>
            <a:chExt cx="2147483646" cy="2147483647"/>
          </a:xfrm>
        </p:grpSpPr>
        <p:pic>
          <p:nvPicPr>
            <p:cNvPr id="778" name="Shape 7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147483646" cy="2147483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" name="Shape 779"/>
            <p:cNvSpPr txBox="1"/>
            <p:nvPr/>
          </p:nvSpPr>
          <p:spPr>
            <a:xfrm>
              <a:off x="674146747" y="18381735"/>
              <a:ext cx="565413421" cy="101806634"/>
            </a:xfrm>
            <a:prstGeom prst="rect">
              <a:avLst/>
            </a:prstGeom>
            <a:solidFill>
              <a:srgbClr val="2B59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785" name="Shape 78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5394325" y="3062287"/>
            <a:ext cx="1841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5241925" y="2833687"/>
            <a:ext cx="32924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 item xuất hiện với icon nhỏ và một label bên phải</a:t>
            </a:r>
            <a:endParaRPr/>
          </a:p>
        </p:txBody>
      </p:sp>
      <p:sp>
        <p:nvSpPr>
          <p:cNvPr id="789" name="Shape 789"/>
          <p:cNvSpPr txBox="1"/>
          <p:nvPr/>
        </p:nvSpPr>
        <p:spPr>
          <a:xfrm>
            <a:off x="5927725" y="2071687"/>
            <a:ext cx="1444625" cy="396875"/>
          </a:xfrm>
          <a:prstGeom prst="rect">
            <a:avLst/>
          </a:prstGeom>
          <a:gradFill>
            <a:gsLst>
              <a:gs pos="0">
                <a:srgbClr val="CC9900">
                  <a:alpha val="70980"/>
                </a:srgbClr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Icons</a:t>
            </a:r>
            <a:endParaRPr/>
          </a:p>
        </p:txBody>
      </p:sp>
      <p:grpSp>
        <p:nvGrpSpPr>
          <p:cNvPr id="790" name="Shape 790"/>
          <p:cNvGrpSpPr/>
          <p:nvPr/>
        </p:nvGrpSpPr>
        <p:grpSpPr>
          <a:xfrm>
            <a:off x="914400" y="1978025"/>
            <a:ext cx="3762375" cy="3870325"/>
            <a:chOff x="0" y="0"/>
            <a:chExt cx="2147483646" cy="2147483647"/>
          </a:xfrm>
        </p:grpSpPr>
        <p:pic>
          <p:nvPicPr>
            <p:cNvPr id="791" name="Shape 7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201228"/>
              <a:ext cx="2147483646" cy="2145282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Shape 792"/>
            <p:cNvPicPr preferRelativeResize="0"/>
            <p:nvPr/>
          </p:nvPicPr>
          <p:blipFill rotWithShape="1">
            <a:blip r:embed="rId3">
              <a:alphaModFix/>
            </a:blip>
            <a:srcRect b="93800" l="50379" r="14850" t="0"/>
            <a:stretch/>
          </p:blipFill>
          <p:spPr>
            <a:xfrm>
              <a:off x="671428150" y="0"/>
              <a:ext cx="746635687" cy="1329790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798" name="Shape 79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799" name="Shape 79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Shape 800"/>
          <p:cNvSpPr txBox="1"/>
          <p:nvPr/>
        </p:nvSpPr>
        <p:spPr>
          <a:xfrm>
            <a:off x="5165725" y="2757487"/>
            <a:ext cx="32162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 item xuất hiện với icon nhỏ với label bên phải, item được sắp theo cột nhưng không có tiêu đề cột</a:t>
            </a:r>
            <a:endParaRPr/>
          </a:p>
        </p:txBody>
      </p:sp>
      <p:sp>
        <p:nvSpPr>
          <p:cNvPr id="801" name="Shape 801"/>
          <p:cNvSpPr txBox="1"/>
          <p:nvPr/>
        </p:nvSpPr>
        <p:spPr>
          <a:xfrm>
            <a:off x="6019800" y="1981200"/>
            <a:ext cx="1295400" cy="396875"/>
          </a:xfrm>
          <a:prstGeom prst="rect">
            <a:avLst/>
          </a:prstGeom>
          <a:gradFill>
            <a:gsLst>
              <a:gs pos="0">
                <a:srgbClr val="CC9900">
                  <a:alpha val="70980"/>
                </a:srgbClr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</a:t>
            </a:r>
            <a:endParaRPr/>
          </a:p>
        </p:txBody>
      </p:sp>
      <p:grpSp>
        <p:nvGrpSpPr>
          <p:cNvPr id="802" name="Shape 802"/>
          <p:cNvGrpSpPr/>
          <p:nvPr/>
        </p:nvGrpSpPr>
        <p:grpSpPr>
          <a:xfrm>
            <a:off x="914400" y="2057400"/>
            <a:ext cx="3629025" cy="3514725"/>
            <a:chOff x="0" y="0"/>
            <a:chExt cx="2147483647" cy="2147483647"/>
          </a:xfrm>
        </p:grpSpPr>
        <p:pic>
          <p:nvPicPr>
            <p:cNvPr id="803" name="Shape 8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Shape 804"/>
            <p:cNvPicPr preferRelativeResize="0"/>
            <p:nvPr/>
          </p:nvPicPr>
          <p:blipFill rotWithShape="1">
            <a:blip r:embed="rId3">
              <a:alphaModFix/>
            </a:blip>
            <a:srcRect b="93269" l="51181" r="15921" t="0"/>
            <a:stretch/>
          </p:blipFill>
          <p:spPr>
            <a:xfrm>
              <a:off x="705494131" y="2424432"/>
              <a:ext cx="706433834" cy="1445238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810" name="Shape 81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 txBox="1"/>
          <p:nvPr/>
        </p:nvSpPr>
        <p:spPr>
          <a:xfrm>
            <a:off x="5334000" y="2971800"/>
            <a:ext cx="29114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 item xuất hiện với icon kích thước lớn, bên phải có label chứa item và subitem</a:t>
            </a: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6248400" y="2057400"/>
            <a:ext cx="1066800" cy="396875"/>
          </a:xfrm>
          <a:prstGeom prst="rect">
            <a:avLst/>
          </a:prstGeom>
          <a:gradFill>
            <a:gsLst>
              <a:gs pos="0">
                <a:srgbClr val="CC9900">
                  <a:alpha val="70980"/>
                </a:srgbClr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</a:t>
            </a:r>
            <a:endParaRPr/>
          </a:p>
        </p:txBody>
      </p:sp>
      <p:grpSp>
        <p:nvGrpSpPr>
          <p:cNvPr id="814" name="Shape 814"/>
          <p:cNvGrpSpPr/>
          <p:nvPr/>
        </p:nvGrpSpPr>
        <p:grpSpPr>
          <a:xfrm>
            <a:off x="914400" y="1981200"/>
            <a:ext cx="3609975" cy="3486150"/>
            <a:chOff x="0" y="0"/>
            <a:chExt cx="2147483647" cy="2147483647"/>
          </a:xfrm>
        </p:grpSpPr>
        <p:pic>
          <p:nvPicPr>
            <p:cNvPr id="815" name="Shape 8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Shape 816"/>
            <p:cNvPicPr preferRelativeResize="0"/>
            <p:nvPr/>
          </p:nvPicPr>
          <p:blipFill rotWithShape="1">
            <a:blip r:embed="rId3">
              <a:alphaModFix/>
            </a:blip>
            <a:srcRect b="93443" l="50000" r="15566" t="0"/>
            <a:stretch/>
          </p:blipFill>
          <p:spPr>
            <a:xfrm>
              <a:off x="688912765" y="0"/>
              <a:ext cx="739437298" cy="1408186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822" name="Shape 82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Shape 824"/>
          <p:cNvSpPr txBox="1"/>
          <p:nvPr/>
        </p:nvSpPr>
        <p:spPr>
          <a:xfrm>
            <a:off x="5257800" y="2743200"/>
            <a:ext cx="32162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 item xuất hiện trên một dòng, mỗi dòng có các cột chứa thông tin chi tiết</a:t>
            </a:r>
            <a:endParaRPr/>
          </a:p>
        </p:txBody>
      </p:sp>
      <p:sp>
        <p:nvSpPr>
          <p:cNvPr id="825" name="Shape 825"/>
          <p:cNvSpPr txBox="1"/>
          <p:nvPr/>
        </p:nvSpPr>
        <p:spPr>
          <a:xfrm>
            <a:off x="6172200" y="1905000"/>
            <a:ext cx="1295400" cy="396875"/>
          </a:xfrm>
          <a:prstGeom prst="rect">
            <a:avLst/>
          </a:prstGeom>
          <a:gradFill>
            <a:gsLst>
              <a:gs pos="0">
                <a:srgbClr val="CC9900">
                  <a:alpha val="70980"/>
                </a:srgbClr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</a:t>
            </a:r>
            <a:endParaRPr/>
          </a:p>
        </p:txBody>
      </p:sp>
      <p:grpSp>
        <p:nvGrpSpPr>
          <p:cNvPr id="826" name="Shape 826"/>
          <p:cNvGrpSpPr/>
          <p:nvPr/>
        </p:nvGrpSpPr>
        <p:grpSpPr>
          <a:xfrm>
            <a:off x="914400" y="1981200"/>
            <a:ext cx="3609975" cy="3495675"/>
            <a:chOff x="0" y="0"/>
            <a:chExt cx="2147483647" cy="2147483647"/>
          </a:xfrm>
        </p:grpSpPr>
        <p:pic>
          <p:nvPicPr>
            <p:cNvPr id="827" name="Shape 8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Shape 828"/>
            <p:cNvPicPr preferRelativeResize="0"/>
            <p:nvPr/>
          </p:nvPicPr>
          <p:blipFill rotWithShape="1">
            <a:blip r:embed="rId4">
              <a:alphaModFix/>
            </a:blip>
            <a:srcRect b="93443" l="50000" r="15566" t="0"/>
            <a:stretch/>
          </p:blipFill>
          <p:spPr>
            <a:xfrm>
              <a:off x="688912765" y="0"/>
              <a:ext cx="739437298" cy="1404349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834" name="Shape 83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các cột cho ListView – Details qua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Cửa sổ properties → Columns để tạo.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code trong chương trình.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1600200" y="2895600"/>
            <a:ext cx="5959475" cy="3151187"/>
          </a:xfrm>
          <a:prstGeom prst="rect">
            <a:avLst/>
          </a:prstGeom>
          <a:solidFill>
            <a:schemeClr val="accent1">
              <a:alpha val="4705"/>
            </a:schemeClr>
          </a:solidFill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DBE4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columnHeader1 =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DBE4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columnHeader2 =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DBE4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columnHeader3 =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</a:t>
            </a:r>
            <a:r>
              <a:rPr b="1" i="0" lang="en-US" sz="1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columnHeader1.Text = </a:t>
            </a:r>
            <a:r>
              <a:rPr b="1" i="0" lang="en-US" sz="1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"Name"</a:t>
            </a: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columnHeader2.Text = </a:t>
            </a:r>
            <a:r>
              <a:rPr b="1" i="0" lang="en-US" sz="1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"Address"</a:t>
            </a: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columnHeader3.Text = </a:t>
            </a:r>
            <a:r>
              <a:rPr b="1" i="0" lang="en-US" sz="1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"Telephone Number"</a:t>
            </a: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listView1.Columns.Add(columnHeader1);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listView1.Columns.Add(columnHeader2);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listView1.Columns.Add(columnHeader3); </a:t>
            </a: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7391400" y="1828800"/>
            <a:ext cx="1266825" cy="13811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1">
                <a:ln>
                  <a:noFill/>
                </a:ln>
                <a:solidFill>
                  <a:srgbClr val="88DBE4"/>
                </a:solidFill>
                <a:latin typeface="Arial Black"/>
              </a:rPr>
              <a:t>Code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Control Layout - Anchor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600200"/>
            <a:ext cx="24288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2743200" y="1600200"/>
            <a:ext cx="7493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None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4267200"/>
            <a:ext cx="25146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7162800" y="4422775"/>
            <a:ext cx="14525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FixedSingle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4267200"/>
            <a:ext cx="25431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752600" y="4419600"/>
            <a:ext cx="1101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Fixed3D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0400" y="4267200"/>
            <a:ext cx="25146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4267200" y="4403725"/>
            <a:ext cx="14954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FixedDialog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600200"/>
            <a:ext cx="25336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4953000" y="1600200"/>
            <a:ext cx="9588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Sizable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3200400" y="3276600"/>
            <a:ext cx="21018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FormBorderStyle</a:t>
            </a:r>
            <a:endParaRPr/>
          </a:p>
        </p:txBody>
      </p:sp>
      <p:cxnSp>
        <p:nvCxnSpPr>
          <p:cNvPr id="139" name="Shape 139"/>
          <p:cNvCxnSpPr/>
          <p:nvPr/>
        </p:nvCxnSpPr>
        <p:spPr>
          <a:xfrm>
            <a:off x="8534400" y="5943600"/>
            <a:ext cx="381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40" name="Shape 140"/>
          <p:cNvSpPr/>
          <p:nvPr/>
        </p:nvSpPr>
        <p:spPr>
          <a:xfrm>
            <a:off x="2705100" y="3124200"/>
            <a:ext cx="2819400" cy="762000"/>
          </a:xfrm>
          <a:prstGeom prst="ellipse">
            <a:avLst/>
          </a:prstGeom>
          <a:solidFill>
            <a:schemeClr val="accent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1" name="Shape 141"/>
          <p:cNvCxnSpPr/>
          <p:nvPr/>
        </p:nvCxnSpPr>
        <p:spPr>
          <a:xfrm rot="10800000">
            <a:off x="3124200" y="2057400"/>
            <a:ext cx="9906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4114800" y="2057400"/>
            <a:ext cx="12192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 flipH="1">
            <a:off x="2362200" y="3886200"/>
            <a:ext cx="17526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44" name="Shape 144"/>
          <p:cNvCxnSpPr/>
          <p:nvPr/>
        </p:nvCxnSpPr>
        <p:spPr>
          <a:xfrm>
            <a:off x="4114800" y="3886200"/>
            <a:ext cx="9906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45" name="Shape 145"/>
          <p:cNvCxnSpPr/>
          <p:nvPr/>
        </p:nvCxnSpPr>
        <p:spPr>
          <a:xfrm>
            <a:off x="4114800" y="3886200"/>
            <a:ext cx="36576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46" name="Shape 146"/>
          <p:cNvCxnSpPr/>
          <p:nvPr/>
        </p:nvCxnSpPr>
        <p:spPr>
          <a:xfrm>
            <a:off x="8255000" y="3225800"/>
            <a:ext cx="381000" cy="228600"/>
          </a:xfrm>
          <a:prstGeom prst="straightConnector1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lg" w="lg" type="triangle"/>
            <a:tailEnd len="lg" w="lg" type="triangle"/>
          </a:ln>
        </p:spPr>
      </p:cxnSp>
      <p:sp>
        <p:nvSpPr>
          <p:cNvPr id="147" name="Shape 147"/>
          <p:cNvSpPr/>
          <p:nvPr/>
        </p:nvSpPr>
        <p:spPr>
          <a:xfrm>
            <a:off x="8305800" y="2971800"/>
            <a:ext cx="457200" cy="304800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843" name="Shape 84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47800"/>
            <a:ext cx="256222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2667000"/>
            <a:ext cx="4800600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/>
          <p:nvPr/>
        </p:nvSpPr>
        <p:spPr>
          <a:xfrm>
            <a:off x="2971800" y="2667000"/>
            <a:ext cx="1104900" cy="3492500"/>
          </a:xfrm>
          <a:custGeom>
            <a:pathLst>
              <a:path extrusionOk="0" h="120000" w="120000">
                <a:moveTo>
                  <a:pt x="120000" y="436"/>
                </a:moveTo>
                <a:lnTo>
                  <a:pt x="0" y="35345"/>
                </a:lnTo>
                <a:lnTo>
                  <a:pt x="1379" y="39709"/>
                </a:lnTo>
                <a:lnTo>
                  <a:pt x="118620" y="120000"/>
                </a:lnTo>
                <a:lnTo>
                  <a:pt x="117241" y="0"/>
                </a:lnTo>
                <a:lnTo>
                  <a:pt x="120000" y="436"/>
                </a:lnTo>
                <a:close/>
              </a:path>
            </a:pathLst>
          </a:custGeom>
          <a:solidFill>
            <a:schemeClr val="accent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8" name="Shape 848"/>
          <p:cNvSpPr txBox="1"/>
          <p:nvPr/>
        </p:nvSpPr>
        <p:spPr>
          <a:xfrm>
            <a:off x="5029200" y="1676400"/>
            <a:ext cx="23764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Dialog soạn thảo cột</a:t>
            </a:r>
            <a:endParaRPr/>
          </a:p>
        </p:txBody>
      </p:sp>
      <p:sp>
        <p:nvSpPr>
          <p:cNvPr id="849" name="Shape 849"/>
          <p:cNvSpPr/>
          <p:nvPr/>
        </p:nvSpPr>
        <p:spPr>
          <a:xfrm rot="5400000">
            <a:off x="5791200" y="2362200"/>
            <a:ext cx="762000" cy="304800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30000"/>
                </a:lnTo>
                <a:lnTo>
                  <a:pt x="18750" y="30000"/>
                </a:lnTo>
                <a:lnTo>
                  <a:pt x="18750" y="90000"/>
                </a:lnTo>
                <a:lnTo>
                  <a:pt x="90000" y="90000"/>
                </a:lnTo>
                <a:lnTo>
                  <a:pt x="90000" y="120000"/>
                </a:lnTo>
                <a:lnTo>
                  <a:pt x="120000" y="60000"/>
                </a:lnTo>
                <a:lnTo>
                  <a:pt x="90000" y="0"/>
                </a:lnTo>
                <a:close/>
              </a:path>
              <a:path extrusionOk="0" h="120000" w="120000">
                <a:moveTo>
                  <a:pt x="7500" y="30000"/>
                </a:moveTo>
                <a:lnTo>
                  <a:pt x="7500" y="90000"/>
                </a:lnTo>
                <a:lnTo>
                  <a:pt x="15000" y="90000"/>
                </a:lnTo>
                <a:lnTo>
                  <a:pt x="15000" y="30000"/>
                </a:lnTo>
                <a:lnTo>
                  <a:pt x="7500" y="30000"/>
                </a:lnTo>
                <a:close/>
              </a:path>
              <a:path extrusionOk="0" h="120000" w="120000">
                <a:moveTo>
                  <a:pt x="0" y="30000"/>
                </a:moveTo>
                <a:lnTo>
                  <a:pt x="0" y="90000"/>
                </a:lnTo>
                <a:lnTo>
                  <a:pt x="3750" y="90000"/>
                </a:lnTo>
                <a:lnTo>
                  <a:pt x="3750" y="30000"/>
                </a:lnTo>
                <a:lnTo>
                  <a:pt x="0" y="3000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miter lim="524288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855" name="Shape 855"/>
          <p:cNvSpPr txBox="1"/>
          <p:nvPr/>
        </p:nvSpPr>
        <p:spPr>
          <a:xfrm>
            <a:off x="1828800" y="5181600"/>
            <a:ext cx="6629400" cy="76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6" name="Shape 85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các item vào ListView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item trong màn hình thiết kế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item thông qua code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lớp định nghĩa 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System.Windows.Forms.</a:t>
            </a: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ListViewItem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Mỗi item trong ListView có các item phụ gọi là subitem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Lớp </a:t>
            </a:r>
            <a:r>
              <a:rPr b="1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ListViewItem.</a:t>
            </a: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ListViewSubItem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định nghĩa các subitem của ListView</a:t>
            </a:r>
            <a:endParaRPr/>
          </a:p>
        </p:txBody>
      </p:sp>
      <p:graphicFrame>
        <p:nvGraphicFramePr>
          <p:cNvPr id="858" name="Shape 858"/>
          <p:cNvGraphicFramePr/>
          <p:nvPr/>
        </p:nvGraphicFramePr>
        <p:xfrm>
          <a:off x="3200400" y="480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{ACD141B0-92D3-43F0-A778-2363A3AE3535}</a:tableStyleId>
              </a:tblPr>
              <a:tblGrid>
                <a:gridCol w="1544625"/>
                <a:gridCol w="1544625"/>
                <a:gridCol w="1544625"/>
              </a:tblGrid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ColumnHeader1</a:t>
                      </a:r>
                      <a:endParaRPr/>
                    </a:p>
                  </a:txBody>
                  <a:tcPr marT="45625" marB="456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8DBE4">
                        <a:alpha val="49803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ColumnHeader2</a:t>
                      </a:r>
                      <a:endParaRPr/>
                    </a:p>
                  </a:txBody>
                  <a:tcPr marT="45625" marB="456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8DBE4">
                        <a:alpha val="49803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ColumnHeader3</a:t>
                      </a:r>
                      <a:endParaRPr/>
                    </a:p>
                  </a:txBody>
                  <a:tcPr marT="45625" marB="456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8DBE4">
                        <a:alpha val="49803"/>
                      </a:srgbClr>
                    </a:solidFill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625" marB="456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625" marB="456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625" marB="456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625" marB="456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625" marB="456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625" marB="456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859" name="Shape 859"/>
          <p:cNvSpPr txBox="1"/>
          <p:nvPr/>
        </p:nvSpPr>
        <p:spPr>
          <a:xfrm>
            <a:off x="2133600" y="5943600"/>
            <a:ext cx="13811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Subitem[0]</a:t>
            </a:r>
            <a:endParaRPr/>
          </a:p>
        </p:txBody>
      </p:sp>
      <p:sp>
        <p:nvSpPr>
          <p:cNvPr id="860" name="Shape 860"/>
          <p:cNvSpPr/>
          <p:nvPr/>
        </p:nvSpPr>
        <p:spPr>
          <a:xfrm flipH="1" rot="-8520000">
            <a:off x="2362200" y="4724400"/>
            <a:ext cx="731837" cy="126365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1" name="Shape 861"/>
          <p:cNvSpPr txBox="1"/>
          <p:nvPr/>
        </p:nvSpPr>
        <p:spPr>
          <a:xfrm>
            <a:off x="5029200" y="5943600"/>
            <a:ext cx="13811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Subitem[1]</a:t>
            </a:r>
            <a:endParaRPr/>
          </a:p>
        </p:txBody>
      </p:sp>
      <p:sp>
        <p:nvSpPr>
          <p:cNvPr id="862" name="Shape 862"/>
          <p:cNvSpPr/>
          <p:nvPr/>
        </p:nvSpPr>
        <p:spPr>
          <a:xfrm flipH="1" rot="-8520000">
            <a:off x="4624387" y="4868862"/>
            <a:ext cx="731837" cy="118745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3" name="Shape 863"/>
          <p:cNvSpPr txBox="1"/>
          <p:nvPr/>
        </p:nvSpPr>
        <p:spPr>
          <a:xfrm>
            <a:off x="6781800" y="5951537"/>
            <a:ext cx="13811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Subitem[2]</a:t>
            </a:r>
            <a:endParaRPr/>
          </a:p>
        </p:txBody>
      </p:sp>
      <p:sp>
        <p:nvSpPr>
          <p:cNvPr id="864" name="Shape 864"/>
          <p:cNvSpPr/>
          <p:nvPr/>
        </p:nvSpPr>
        <p:spPr>
          <a:xfrm rot="8520000">
            <a:off x="7620000" y="4876800"/>
            <a:ext cx="731837" cy="118745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5" name="Shape 865"/>
          <p:cNvSpPr txBox="1"/>
          <p:nvPr/>
        </p:nvSpPr>
        <p:spPr>
          <a:xfrm>
            <a:off x="990600" y="5016500"/>
            <a:ext cx="8524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 1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item trong màn hình thiết kế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thuộc tính items trong cửa sổ Properties.</a:t>
            </a:r>
            <a:endParaRPr/>
          </a:p>
        </p:txBody>
      </p:sp>
      <p:sp>
        <p:nvSpPr>
          <p:cNvPr id="872" name="Shape 87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873" name="Shape 873"/>
          <p:cNvPicPr preferRelativeResize="0"/>
          <p:nvPr/>
        </p:nvPicPr>
        <p:blipFill rotWithShape="1">
          <a:blip r:embed="rId3">
            <a:alphaModFix/>
          </a:blip>
          <a:srcRect b="15303" l="37210" r="19173" t="27046"/>
          <a:stretch/>
        </p:blipFill>
        <p:spPr>
          <a:xfrm>
            <a:off x="1295400" y="2209800"/>
            <a:ext cx="67627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View</a:t>
            </a:r>
            <a:endParaRPr/>
          </a:p>
        </p:txBody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subitem cho các items trong listview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Chọn thuộc tính subitem trong cửa sổ ListViewItem Collection Editor</a:t>
            </a:r>
            <a:endParaRPr/>
          </a:p>
        </p:txBody>
      </p:sp>
      <p:sp>
        <p:nvSpPr>
          <p:cNvPr id="880" name="Shape 88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b="14946" l="24406" r="31978" t="27046"/>
          <a:stretch/>
        </p:blipFill>
        <p:spPr>
          <a:xfrm>
            <a:off x="1371600" y="2590800"/>
            <a:ext cx="65151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887" name="Shape 88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ListView</a:t>
            </a:r>
            <a:endParaRPr/>
          </a:p>
        </p:txBody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Minh họa thêm item qua code</a:t>
            </a:r>
            <a:endParaRPr/>
          </a:p>
        </p:txBody>
      </p:sp>
      <p:sp>
        <p:nvSpPr>
          <p:cNvPr id="889" name="Shape 889"/>
          <p:cNvSpPr txBox="1"/>
          <p:nvPr/>
        </p:nvSpPr>
        <p:spPr>
          <a:xfrm>
            <a:off x="914400" y="2362200"/>
            <a:ext cx="6172200" cy="31686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DBE4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ListViewItem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item1 = </a:t>
            </a:r>
            <a:r>
              <a:rPr b="1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ListViewItem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ListViewItem.ListViewSubItem</a:t>
            </a:r>
            <a:r>
              <a:rPr b="1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subitem1;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subitem1 = </a:t>
            </a:r>
            <a:r>
              <a:rPr b="1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ListViewItem</a:t>
            </a: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.ListViewSubItem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item1.Text = “</a:t>
            </a:r>
            <a:r>
              <a:rPr b="1" i="0" lang="en-US" sz="20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Đại học Quang Trung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subitem1.Text = “</a:t>
            </a:r>
            <a:r>
              <a:rPr b="1" i="0" lang="en-US" sz="20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10.000 Sinh viên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item1.SubItems.Add(subitem1);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listView1.Items.Add(item1);</a:t>
            </a:r>
            <a:endParaRPr/>
          </a:p>
        </p:txBody>
      </p:sp>
      <p:sp>
        <p:nvSpPr>
          <p:cNvPr id="890" name="Shape 890"/>
          <p:cNvSpPr txBox="1"/>
          <p:nvPr/>
        </p:nvSpPr>
        <p:spPr>
          <a:xfrm>
            <a:off x="5791200" y="4470400"/>
            <a:ext cx="2895600" cy="40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Thêm subitem vào item</a:t>
            </a:r>
            <a:endParaRPr/>
          </a:p>
        </p:txBody>
      </p:sp>
      <p:cxnSp>
        <p:nvCxnSpPr>
          <p:cNvPr id="891" name="Shape 891"/>
          <p:cNvCxnSpPr/>
          <p:nvPr/>
        </p:nvCxnSpPr>
        <p:spPr>
          <a:xfrm rot="10800000">
            <a:off x="4572000" y="4724400"/>
            <a:ext cx="10668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892" name="Shape 892"/>
          <p:cNvCxnSpPr/>
          <p:nvPr/>
        </p:nvCxnSpPr>
        <p:spPr>
          <a:xfrm rot="10800000">
            <a:off x="4267200" y="5334000"/>
            <a:ext cx="13716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893" name="Shape 893"/>
          <p:cNvSpPr txBox="1"/>
          <p:nvPr/>
        </p:nvSpPr>
        <p:spPr>
          <a:xfrm>
            <a:off x="5813425" y="5257800"/>
            <a:ext cx="2911475" cy="7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Thêm item vào danh sách items của ListView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ListView</a:t>
            </a:r>
            <a:endParaRPr/>
          </a:p>
        </p:txBody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quả</a:t>
            </a:r>
            <a:endParaRPr/>
          </a:p>
        </p:txBody>
      </p:sp>
      <p:sp>
        <p:nvSpPr>
          <p:cNvPr id="900" name="Shape 90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901" name="Shape 9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133600"/>
            <a:ext cx="61150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ListView</a:t>
            </a:r>
            <a:endParaRPr/>
          </a:p>
        </p:txBody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CheckBox vào trc moi item trong ListView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Đặt thuộc tính CheckBoxes=True</a:t>
            </a: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492375"/>
            <a:ext cx="6376987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ListView</a:t>
            </a:r>
            <a:endParaRPr/>
          </a:p>
        </p:txBody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Xóa 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Xóa toàn bộ các 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listView1.Clear();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Xóa item ở vị trí thứ i trong ListView: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listView1.Items.RemoveAt(2);</a:t>
            </a: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922" name="Shape 92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ListView</a:t>
            </a:r>
            <a:endParaRPr/>
          </a:p>
        </p:txBody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 kiện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SelectedIndexChanged</a:t>
            </a:r>
            <a:endParaRPr/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752600"/>
            <a:ext cx="407670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0000">
            <a:off x="2438400" y="2667000"/>
            <a:ext cx="299085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Shape 9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0" y="1752600"/>
            <a:ext cx="5010150" cy="2286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927" name="Shape 927"/>
          <p:cNvSpPr/>
          <p:nvPr/>
        </p:nvSpPr>
        <p:spPr>
          <a:xfrm flipH="1" rot="-3420000">
            <a:off x="2370931" y="2405856"/>
            <a:ext cx="666750" cy="2017712"/>
          </a:xfrm>
          <a:prstGeom prst="curvedRightArrow">
            <a:avLst>
              <a:gd fmla="val 17184" name="adj1"/>
              <a:gd fmla="val 20083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8" name="Shape 928"/>
          <p:cNvSpPr/>
          <p:nvPr/>
        </p:nvSpPr>
        <p:spPr>
          <a:xfrm rot="-7920000">
            <a:off x="5599906" y="3696493"/>
            <a:ext cx="731837" cy="126365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TreeView là một control dùng để hiển thị hệ thống phân cấp các node. Giống như các file và folder hiển thị trong cửa sổ Windows Explorer</a:t>
            </a:r>
            <a:endParaRPr/>
          </a:p>
          <a:p>
            <a:pPr indent="-24384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Mỗi node trong TreeView có thể chứa những node khác – gọi là các node con (child nodes)</a:t>
            </a:r>
            <a:endParaRPr/>
          </a:p>
          <a:p>
            <a:pPr indent="-24384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TreeView hữu ích trong nhiều trường hợp, nó giúp việc hiển thị các dữ liệu một cách có hệ thống, rõ ràng hơn.</a:t>
            </a:r>
            <a:endParaRPr/>
          </a:p>
          <a:p>
            <a:pPr indent="-24384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Shape 93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53" name="Shape 15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Control Layout - Anchor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FormBorderStyle = Sizable, form cho phép thay đổi kích thước khi Runtime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 bố trí của control cũng thay đổi!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thuộc tính Anchor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control phản ứng lại với thao tác resize của form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có thể thay đổi vị trí tương ứng với việc resize của form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cố định không thay đổi theo việc resize của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trạng thái neo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Left: cố định theo biên trái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Right: cố định theo biên phải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Top: cố định theo biên trên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Bottom: cố định theo biên dưới</a:t>
            </a:r>
            <a:endParaRPr/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228600" y="1143000"/>
            <a:ext cx="87122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thuộc tính thường dùng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 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Tập hợp các nút con của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TreeView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CheckBoxes: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CheckBox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mỗi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SelectedNode: Node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được chọn trên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TreeView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(chỉ có khi viêt lệnh).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HideSelection: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mặc định là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node được chọn không hiển thị màu chọn khi điều khiển không còn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Nếu là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nút chọn vẫn được tô dạng chọn khi điều khiển mất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ImageList: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Chỉ định điều khiển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ImageList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sẵn trên form làm nguồn ảnh cho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TreeView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ImageIndex, ImageKey: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Quy định hình ảnh mặc định trên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ImageList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trên mỗi node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Indent: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Quy định khoảng cách theo chiều ngang giữa mỗi cấp.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ItemHeight: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Quy định chiều cao của mỗi node.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SelectedImageIndex, SelectedImageKey: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Quy định hình ảnh nào trên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ImageList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hiển thị trên node được chọn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thu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ộ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tính của node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Tập hợp các nút con.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đang hiển thị trên nút.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NodeFont: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chữ hiển thị của nút.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BackColor, ForeColor: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Màu nên, màu chữ của nút.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Checked: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CheckBox của nút được chọn hay không.</a:t>
            </a:r>
            <a:endParaRPr/>
          </a:p>
        </p:txBody>
      </p:sp>
      <p:sp>
        <p:nvSpPr>
          <p:cNvPr id="949" name="Shape 94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Phương thức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GetNodeCount: đếm số cây trong một Treeview, hoặc đếm số node trong một cây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Treeview1.GetNodeCount(False)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Treeview1.Nodes[0].GetNodeCount()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GetNodeAt: lấy một Node tại một vị trí (dùng cho sự kiện Mouse Down hoặc NodeMouseClick)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 kiện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AfterCollapse: xảy ra khi co lại một Node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AfterExpand: xảy ra khi mở các Node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AfterSelect: xảy ra khi chọn một Tree Node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NodeMouseClick: xảy ra khi chọn một Node</a:t>
            </a:r>
            <a:endParaRPr/>
          </a:p>
        </p:txBody>
      </p:sp>
      <p:sp>
        <p:nvSpPr>
          <p:cNvPr id="956" name="Shape 95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963" name="Shape 96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964" name="Shape 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2012950"/>
            <a:ext cx="4567237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Đưa điều khiển TreeView vào Form</a:t>
            </a:r>
            <a:endParaRPr/>
          </a:p>
        </p:txBody>
      </p:sp>
      <p:sp>
        <p:nvSpPr>
          <p:cNvPr id="971" name="Shape 97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972" name="Shape 9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041525"/>
            <a:ext cx="68961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các Node bằng thuộc tính Node</a:t>
            </a:r>
            <a:endParaRPr/>
          </a:p>
        </p:txBody>
      </p:sp>
      <p:sp>
        <p:nvSpPr>
          <p:cNvPr id="979" name="Shape 97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828800"/>
            <a:ext cx="6224587" cy="437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các node bằng code</a:t>
            </a:r>
            <a:endParaRPr/>
          </a:p>
        </p:txBody>
      </p:sp>
      <p:sp>
        <p:nvSpPr>
          <p:cNvPr id="987" name="Shape 987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b="17793" l="18205" r="12571" t="29179"/>
          <a:stretch/>
        </p:blipFill>
        <p:spPr>
          <a:xfrm>
            <a:off x="685800" y="1828800"/>
            <a:ext cx="786765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3048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Thiêt lập thuộc tính ImageIndex và SelectedImageIndex cho node.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vào button … của mục ImageIndex trong thanh properties từ giao diện thiết kế của TreeView trên Form.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Hoặc sử dụng code:</a:t>
            </a:r>
            <a:endParaRPr/>
          </a:p>
        </p:txBody>
      </p:sp>
      <p:sp>
        <p:nvSpPr>
          <p:cNvPr id="995" name="Shape 99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996" name="Shape 9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2905125"/>
            <a:ext cx="61722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TreeView</a:t>
            </a:r>
            <a:endParaRPr/>
          </a:p>
        </p:txBody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quả</a:t>
            </a:r>
            <a:endParaRPr/>
          </a:p>
        </p:txBody>
      </p:sp>
      <p:sp>
        <p:nvSpPr>
          <p:cNvPr id="1003" name="Shape 100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447800"/>
            <a:ext cx="4633912" cy="487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010" name="Shape 101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TrackBar</a:t>
            </a:r>
            <a:endParaRPr/>
          </a:p>
        </p:txBody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user thiết lập giá trị trong khoảng cố định cho trước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Thao tác qua thiết bị chuột hoặc bàn phím</a:t>
            </a:r>
            <a:endParaRPr/>
          </a:p>
        </p:txBody>
      </p:sp>
      <p:sp>
        <p:nvSpPr>
          <p:cNvPr id="1012" name="Shape 1012"/>
          <p:cNvSpPr txBox="1"/>
          <p:nvPr/>
        </p:nvSpPr>
        <p:spPr>
          <a:xfrm>
            <a:off x="990600" y="2819400"/>
            <a:ext cx="1962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rgbClr val="993300"/>
                </a:solidFill>
                <a:latin typeface="Verdana"/>
                <a:ea typeface="Verdana"/>
                <a:cs typeface="Verdana"/>
                <a:sym typeface="Verdana"/>
              </a:rPr>
              <a:t>Properties</a:t>
            </a:r>
            <a:endParaRPr/>
          </a:p>
        </p:txBody>
      </p:sp>
      <p:sp>
        <p:nvSpPr>
          <p:cNvPr id="1013" name="Shape 1013"/>
          <p:cNvSpPr txBox="1"/>
          <p:nvPr/>
        </p:nvSpPr>
        <p:spPr>
          <a:xfrm rot="-60000">
            <a:off x="6019800" y="4876800"/>
            <a:ext cx="16351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rgbClr val="993300"/>
                </a:solidFill>
                <a:latin typeface="Verdana"/>
                <a:ea typeface="Verdana"/>
                <a:cs typeface="Verdana"/>
                <a:sym typeface="Verdana"/>
              </a:rPr>
              <a:t>Methods</a:t>
            </a:r>
            <a:endParaRPr/>
          </a:p>
        </p:txBody>
      </p:sp>
      <p:pic>
        <p:nvPicPr>
          <p:cNvPr id="1014" name="Shape 1014"/>
          <p:cNvPicPr preferRelativeResize="0"/>
          <p:nvPr/>
        </p:nvPicPr>
        <p:blipFill rotWithShape="1">
          <a:blip r:embed="rId3">
            <a:alphaModFix/>
          </a:blip>
          <a:srcRect b="17593" l="3384" r="93749" t="78504"/>
          <a:stretch/>
        </p:blipFill>
        <p:spPr>
          <a:xfrm>
            <a:off x="4191000" y="3886200"/>
            <a:ext cx="1219200" cy="947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/>
        </p:nvSpPr>
        <p:spPr>
          <a:xfrm>
            <a:off x="2133600" y="3443287"/>
            <a:ext cx="20494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rgbClr val="00CC99"/>
                </a:solidFill>
                <a:latin typeface="Verdana"/>
                <a:ea typeface="Verdana"/>
                <a:cs typeface="Verdana"/>
                <a:sym typeface="Verdana"/>
              </a:rPr>
              <a:t>Maximum</a:t>
            </a:r>
            <a:r>
              <a:rPr b="0" i="0" lang="en-US" sz="2800" u="none">
                <a:solidFill>
                  <a:srgbClr val="00FF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1016" name="Shape 1016"/>
          <p:cNvSpPr txBox="1"/>
          <p:nvPr/>
        </p:nvSpPr>
        <p:spPr>
          <a:xfrm>
            <a:off x="304800" y="3443287"/>
            <a:ext cx="14478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</a:pPr>
            <a:r>
              <a:rPr b="0" i="0" lang="en-US" sz="28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Minimum </a:t>
            </a:r>
            <a:endParaRPr/>
          </a:p>
        </p:txBody>
      </p:sp>
      <p:sp>
        <p:nvSpPr>
          <p:cNvPr id="1017" name="Shape 1017"/>
          <p:cNvSpPr txBox="1"/>
          <p:nvPr/>
        </p:nvSpPr>
        <p:spPr>
          <a:xfrm>
            <a:off x="609600" y="4205287"/>
            <a:ext cx="27971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TickFrequency </a:t>
            </a:r>
            <a:endParaRPr/>
          </a:p>
        </p:txBody>
      </p:sp>
      <p:sp>
        <p:nvSpPr>
          <p:cNvPr id="1018" name="Shape 1018"/>
          <p:cNvSpPr txBox="1"/>
          <p:nvPr/>
        </p:nvSpPr>
        <p:spPr>
          <a:xfrm>
            <a:off x="1143000" y="4967287"/>
            <a:ext cx="19240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TickStyle </a:t>
            </a:r>
            <a:endParaRPr/>
          </a:p>
        </p:txBody>
      </p:sp>
      <p:sp>
        <p:nvSpPr>
          <p:cNvPr id="1019" name="Shape 1019"/>
          <p:cNvSpPr txBox="1"/>
          <p:nvPr/>
        </p:nvSpPr>
        <p:spPr>
          <a:xfrm>
            <a:off x="1524000" y="5576887"/>
            <a:ext cx="11938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Value </a:t>
            </a:r>
            <a:endParaRPr/>
          </a:p>
        </p:txBody>
      </p:sp>
      <p:sp>
        <p:nvSpPr>
          <p:cNvPr id="1020" name="Shape 1020"/>
          <p:cNvSpPr txBox="1"/>
          <p:nvPr/>
        </p:nvSpPr>
        <p:spPr>
          <a:xfrm>
            <a:off x="5943600" y="5638800"/>
            <a:ext cx="18669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mo"/>
              <a:buNone/>
            </a:pPr>
            <a:r>
              <a:rPr b="0" i="0" lang="en-US" sz="2800" u="non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SetRange </a:t>
            </a:r>
            <a:endParaRPr/>
          </a:p>
        </p:txBody>
      </p:sp>
      <p:sp>
        <p:nvSpPr>
          <p:cNvPr id="1021" name="Shape 1021"/>
          <p:cNvSpPr txBox="1"/>
          <p:nvPr/>
        </p:nvSpPr>
        <p:spPr>
          <a:xfrm>
            <a:off x="6477000" y="3810000"/>
            <a:ext cx="120173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3200"/>
              <a:buFont typeface="Arial Narrow"/>
              <a:buNone/>
            </a:pPr>
            <a:r>
              <a:rPr b="1" i="0" lang="en-US" sz="3200" u="none">
                <a:solidFill>
                  <a:srgbClr val="00CC99"/>
                </a:solidFill>
                <a:latin typeface="Arial Narrow"/>
                <a:ea typeface="Arial Narrow"/>
                <a:cs typeface="Arial Narrow"/>
                <a:sym typeface="Arial Narrow"/>
              </a:rPr>
              <a:t>Scroll</a:t>
            </a:r>
            <a:r>
              <a:rPr b="1" i="0" lang="en-US" sz="3200" u="none">
                <a:solidFill>
                  <a:srgbClr val="00FF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</p:txBody>
      </p:sp>
      <p:sp>
        <p:nvSpPr>
          <p:cNvPr id="1022" name="Shape 1022"/>
          <p:cNvSpPr txBox="1"/>
          <p:nvPr/>
        </p:nvSpPr>
        <p:spPr>
          <a:xfrm>
            <a:off x="6324600" y="3352800"/>
            <a:ext cx="26400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Helvetica Neue"/>
              <a:buNone/>
            </a:pPr>
            <a:r>
              <a:rPr b="0" i="0" lang="en-US" sz="2800" u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ValueChanged </a:t>
            </a:r>
            <a:endParaRPr/>
          </a:p>
        </p:txBody>
      </p:sp>
      <p:sp>
        <p:nvSpPr>
          <p:cNvPr id="1023" name="Shape 1023"/>
          <p:cNvSpPr/>
          <p:nvPr/>
        </p:nvSpPr>
        <p:spPr>
          <a:xfrm>
            <a:off x="6858000" y="2895600"/>
            <a:ext cx="533400" cy="5334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Control Layout - Anchor</a:t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2171700"/>
            <a:ext cx="22479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2171700"/>
            <a:ext cx="394335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3429000" y="3009900"/>
            <a:ext cx="762000" cy="381000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30000"/>
                </a:lnTo>
                <a:lnTo>
                  <a:pt x="18750" y="30000"/>
                </a:lnTo>
                <a:lnTo>
                  <a:pt x="18750" y="90000"/>
                </a:lnTo>
                <a:lnTo>
                  <a:pt x="90000" y="90000"/>
                </a:lnTo>
                <a:lnTo>
                  <a:pt x="90000" y="120000"/>
                </a:lnTo>
                <a:lnTo>
                  <a:pt x="120000" y="60000"/>
                </a:lnTo>
                <a:lnTo>
                  <a:pt x="90000" y="0"/>
                </a:lnTo>
                <a:close/>
              </a:path>
              <a:path extrusionOk="0" h="120000" w="120000">
                <a:moveTo>
                  <a:pt x="7500" y="30000"/>
                </a:moveTo>
                <a:lnTo>
                  <a:pt x="7500" y="90000"/>
                </a:lnTo>
                <a:lnTo>
                  <a:pt x="15000" y="90000"/>
                </a:lnTo>
                <a:lnTo>
                  <a:pt x="15000" y="30000"/>
                </a:lnTo>
                <a:lnTo>
                  <a:pt x="7500" y="30000"/>
                </a:lnTo>
                <a:close/>
              </a:path>
              <a:path extrusionOk="0" h="120000" w="120000">
                <a:moveTo>
                  <a:pt x="0" y="30000"/>
                </a:moveTo>
                <a:lnTo>
                  <a:pt x="0" y="90000"/>
                </a:lnTo>
                <a:lnTo>
                  <a:pt x="3750" y="90000"/>
                </a:lnTo>
                <a:lnTo>
                  <a:pt x="3750" y="30000"/>
                </a:lnTo>
                <a:lnTo>
                  <a:pt x="0" y="30000"/>
                </a:lnTo>
                <a:close/>
              </a:path>
            </a:pathLst>
          </a:custGeom>
          <a:solidFill>
            <a:schemeClr val="accent1">
              <a:alpha val="4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609600" y="1219200"/>
            <a:ext cx="29733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Button được neo biên trái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46112" y="4495800"/>
            <a:ext cx="15636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Button tự do</a:t>
            </a:r>
            <a:endParaRPr/>
          </a:p>
        </p:txBody>
      </p:sp>
      <p:sp>
        <p:nvSpPr>
          <p:cNvPr id="166" name="Shape 166"/>
          <p:cNvSpPr/>
          <p:nvPr/>
        </p:nvSpPr>
        <p:spPr>
          <a:xfrm flipH="1" rot="10440000">
            <a:off x="228600" y="3429000"/>
            <a:ext cx="1143000" cy="1219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Shape 167"/>
          <p:cNvSpPr/>
          <p:nvPr/>
        </p:nvSpPr>
        <p:spPr>
          <a:xfrm flipH="1" rot="-300000">
            <a:off x="304800" y="1676400"/>
            <a:ext cx="990600" cy="137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175125" y="1538287"/>
            <a:ext cx="44100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Vị trí tương đối với biên trái không đổi</a:t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4191000" y="4419600"/>
            <a:ext cx="47101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 chuyển tương ứng theo kích thước mới</a:t>
            </a:r>
            <a:endParaRPr/>
          </a:p>
        </p:txBody>
      </p:sp>
      <p:cxnSp>
        <p:nvCxnSpPr>
          <p:cNvPr id="170" name="Shape 170"/>
          <p:cNvCxnSpPr/>
          <p:nvPr/>
        </p:nvCxnSpPr>
        <p:spPr>
          <a:xfrm>
            <a:off x="4318000" y="3429000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lg" w="lg" type="triangl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029" name="Shape 102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TrackBar</a:t>
            </a:r>
            <a:endParaRPr/>
          </a:p>
        </p:txBody>
      </p:sp>
      <p:sp>
        <p:nvSpPr>
          <p:cNvPr id="1030" name="Shape 1030"/>
          <p:cNvSpPr txBox="1"/>
          <p:nvPr/>
        </p:nvSpPr>
        <p:spPr>
          <a:xfrm>
            <a:off x="838200" y="1290637"/>
            <a:ext cx="4940300" cy="4978400"/>
          </a:xfrm>
          <a:prstGeom prst="rect">
            <a:avLst/>
          </a:prstGeom>
          <a:solidFill>
            <a:srgbClr val="FFFF00">
              <a:alpha val="32549"/>
            </a:srgbClr>
          </a:solidFill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void AddTrackBar()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b="1" i="0" lang="en-US" sz="2000" u="none">
                <a:solidFill>
                  <a:srgbClr val="00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TrackBar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tb1 = </a:t>
            </a:r>
            <a:r>
              <a:rPr b="1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>
                <a:solidFill>
                  <a:srgbClr val="00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TrackBar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tb1.Location = </a:t>
            </a:r>
            <a:r>
              <a:rPr b="1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>
                <a:solidFill>
                  <a:srgbClr val="00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Point(10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10);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tb1.Size = new </a:t>
            </a:r>
            <a:r>
              <a:rPr b="1" i="0" lang="en-US" sz="2000" u="none">
                <a:solidFill>
                  <a:srgbClr val="00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(250, 50);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tb1.Minimum = 0;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tb1.Maximum = 100;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tb1.SmallChange = 1;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tb1.LargeChange = 5;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tb1.TickStyle = </a:t>
            </a:r>
            <a:r>
              <a:rPr b="1" i="0" lang="en-US" sz="2000" u="none">
                <a:solidFill>
                  <a:srgbClr val="00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TickStyle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.BottomRight;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tb1.TickFrequency = 10;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tb1.Value = 10;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Controls.Add(tb1);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</a:t>
            </a:r>
            <a:endParaRPr/>
          </a:p>
        </p:txBody>
      </p:sp>
      <p:sp>
        <p:nvSpPr>
          <p:cNvPr id="1031" name="Shape 1031"/>
          <p:cNvSpPr txBox="1"/>
          <p:nvPr/>
        </p:nvSpPr>
        <p:spPr>
          <a:xfrm>
            <a:off x="5943600" y="1647825"/>
            <a:ext cx="12684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thể hiện</a:t>
            </a:r>
            <a:endParaRPr/>
          </a:p>
        </p:txBody>
      </p:sp>
      <p:cxnSp>
        <p:nvCxnSpPr>
          <p:cNvPr id="1032" name="Shape 1032"/>
          <p:cNvCxnSpPr/>
          <p:nvPr/>
        </p:nvCxnSpPr>
        <p:spPr>
          <a:xfrm>
            <a:off x="5029200" y="1828800"/>
            <a:ext cx="838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033" name="Shape 1033"/>
          <p:cNvSpPr/>
          <p:nvPr/>
        </p:nvSpPr>
        <p:spPr>
          <a:xfrm>
            <a:off x="5181600" y="2209800"/>
            <a:ext cx="914400" cy="914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160" y="-2160"/>
                </a:moveTo>
                <a:lnTo>
                  <a:pt x="22680" y="13500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4876800" y="2943225"/>
            <a:ext cx="23590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 lập khoảng: 0 - 100</a:t>
            </a:r>
            <a:endParaRPr/>
          </a:p>
        </p:txBody>
      </p:sp>
      <p:cxnSp>
        <p:nvCxnSpPr>
          <p:cNvPr id="1035" name="Shape 1035"/>
          <p:cNvCxnSpPr/>
          <p:nvPr/>
        </p:nvCxnSpPr>
        <p:spPr>
          <a:xfrm>
            <a:off x="3810000" y="3124200"/>
            <a:ext cx="99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036" name="Shape 1036"/>
          <p:cNvCxnSpPr/>
          <p:nvPr/>
        </p:nvCxnSpPr>
        <p:spPr>
          <a:xfrm>
            <a:off x="3886200" y="3886200"/>
            <a:ext cx="1371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037" name="Shape 1037"/>
          <p:cNvSpPr txBox="1"/>
          <p:nvPr/>
        </p:nvSpPr>
        <p:spPr>
          <a:xfrm>
            <a:off x="5410200" y="3429000"/>
            <a:ext cx="27432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Số vị trí di chuyển khi dùng phím mũi tên</a:t>
            </a:r>
            <a:endParaRPr/>
          </a:p>
        </p:txBody>
      </p:sp>
      <p:cxnSp>
        <p:nvCxnSpPr>
          <p:cNvPr id="1038" name="Shape 1038"/>
          <p:cNvCxnSpPr/>
          <p:nvPr/>
        </p:nvCxnSpPr>
        <p:spPr>
          <a:xfrm>
            <a:off x="3886200" y="4267200"/>
            <a:ext cx="266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039" name="Shape 1039"/>
          <p:cNvSpPr txBox="1"/>
          <p:nvPr/>
        </p:nvSpPr>
        <p:spPr>
          <a:xfrm>
            <a:off x="6705600" y="4038600"/>
            <a:ext cx="20574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Số vị trí di chuyển khi dùng phím Page</a:t>
            </a:r>
            <a:endParaRPr/>
          </a:p>
        </p:txBody>
      </p:sp>
      <p:sp>
        <p:nvSpPr>
          <p:cNvPr id="1040" name="Shape 1040"/>
          <p:cNvSpPr txBox="1"/>
          <p:nvPr/>
        </p:nvSpPr>
        <p:spPr>
          <a:xfrm>
            <a:off x="6553200" y="4800600"/>
            <a:ext cx="19812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Kiểu stick ở bên dưới/bên phải track</a:t>
            </a:r>
            <a:endParaRPr/>
          </a:p>
        </p:txBody>
      </p:sp>
      <p:cxnSp>
        <p:nvCxnSpPr>
          <p:cNvPr id="1041" name="Shape 1041"/>
          <p:cNvCxnSpPr/>
          <p:nvPr/>
        </p:nvCxnSpPr>
        <p:spPr>
          <a:xfrm>
            <a:off x="5715000" y="4648200"/>
            <a:ext cx="838200" cy="53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042" name="Shape 1042"/>
          <p:cNvSpPr txBox="1"/>
          <p:nvPr/>
        </p:nvSpPr>
        <p:spPr>
          <a:xfrm>
            <a:off x="5105400" y="5562600"/>
            <a:ext cx="19812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Số khoảng cách giữa các tick mark</a:t>
            </a:r>
            <a:endParaRPr/>
          </a:p>
        </p:txBody>
      </p:sp>
      <p:cxnSp>
        <p:nvCxnSpPr>
          <p:cNvPr id="1043" name="Shape 1043"/>
          <p:cNvCxnSpPr/>
          <p:nvPr/>
        </p:nvCxnSpPr>
        <p:spPr>
          <a:xfrm>
            <a:off x="4038600" y="5181600"/>
            <a:ext cx="990600" cy="45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049" name="Shape 104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TrackBar</a:t>
            </a:r>
            <a:endParaRPr/>
          </a:p>
        </p:txBody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Bổ sung Label hiển thị giá trị của TrackBar</a:t>
            </a:r>
            <a:endParaRPr/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05000"/>
            <a:ext cx="31813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Shape 10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2971800"/>
            <a:ext cx="2562225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2362200"/>
            <a:ext cx="3962400" cy="1114425"/>
          </a:xfrm>
          <a:prstGeom prst="rect">
            <a:avLst/>
          </a:prstGeom>
          <a:noFill/>
          <a:ln cap="rnd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pic>
      <p:sp>
        <p:nvSpPr>
          <p:cNvPr id="1054" name="Shape 1054"/>
          <p:cNvSpPr/>
          <p:nvPr/>
        </p:nvSpPr>
        <p:spPr>
          <a:xfrm rot="2280000">
            <a:off x="1676400" y="3429000"/>
            <a:ext cx="1752600" cy="685800"/>
          </a:xfrm>
          <a:prstGeom prst="lightningBolt">
            <a:avLst/>
          </a:prstGeom>
          <a:solidFill>
            <a:schemeClr val="accent1">
              <a:alpha val="5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4064000" y="3543300"/>
            <a:ext cx="4229100" cy="147320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9369" y="1034"/>
                </a:lnTo>
                <a:lnTo>
                  <a:pt x="0" y="120000"/>
                </a:lnTo>
                <a:lnTo>
                  <a:pt x="24144" y="120000"/>
                </a:lnTo>
                <a:lnTo>
                  <a:pt x="120000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6" name="Shape 1056"/>
          <p:cNvSpPr/>
          <p:nvPr/>
        </p:nvSpPr>
        <p:spPr>
          <a:xfrm>
            <a:off x="3048000" y="2590800"/>
            <a:ext cx="533400" cy="3810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7" name="Shape 1057"/>
          <p:cNvSpPr/>
          <p:nvPr/>
        </p:nvSpPr>
        <p:spPr>
          <a:xfrm>
            <a:off x="3581400" y="2743200"/>
            <a:ext cx="1295400" cy="381000"/>
          </a:xfrm>
          <a:custGeom>
            <a:pathLst>
              <a:path extrusionOk="0" fill="none" h="120000" w="120000">
                <a:moveTo>
                  <a:pt x="-5" y="0"/>
                </a:moveTo>
                <a:cubicBezTo>
                  <a:pt x="66272" y="0"/>
                  <a:pt x="120000" y="53722"/>
                  <a:pt x="120000" y="120000"/>
                </a:cubicBezTo>
              </a:path>
              <a:path extrusionOk="0" h="120000" w="120000">
                <a:moveTo>
                  <a:pt x="-5" y="0"/>
                </a:moveTo>
                <a:cubicBezTo>
                  <a:pt x="66272" y="0"/>
                  <a:pt x="120000" y="53722"/>
                  <a:pt x="120000" y="120000"/>
                </a:cubicBezTo>
                <a:lnTo>
                  <a:pt x="0" y="120000"/>
                </a:lnTo>
                <a:lnTo>
                  <a:pt x="-5" y="0"/>
                </a:ln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063" name="Shape 106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PictureBox</a:t>
            </a:r>
            <a:endParaRPr/>
          </a:p>
        </p:txBody>
      </p:sp>
      <p:sp>
        <p:nvSpPr>
          <p:cNvPr id="1064" name="Shape 106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để hiển thị ảnh dạng bitmap, metafile, icon, JPEG, GIF.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thuộc tính Image để thiết lập ảnh lúc design hoặc runtime.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thuộc tính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Image: ảnh cần hiển thị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SizeMode: 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StretchImage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AutoSize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CenterImage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Zoom</a:t>
            </a:r>
            <a:endParaRPr/>
          </a:p>
          <a:p>
            <a:pPr indent="-268605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070" name="Shape 1070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PictureBox</a:t>
            </a:r>
            <a:endParaRPr/>
          </a:p>
        </p:txBody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Shape 10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828800"/>
            <a:ext cx="3933825" cy="43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Shape 1073"/>
          <p:cNvSpPr txBox="1"/>
          <p:nvPr/>
        </p:nvSpPr>
        <p:spPr>
          <a:xfrm>
            <a:off x="6172200" y="3276600"/>
            <a:ext cx="20732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pictureBox với các SizeMode tương ứng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079" name="Shape 107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ImageList</a:t>
            </a:r>
            <a:endParaRPr/>
          </a:p>
        </p:txBody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Cung cấp tập hợp những đối tượng image cho các control khác sử dụng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ListView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TreeView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thuộc tính thường dùng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ColorDepth: độ sâu của màu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Images: trả về ImageList.ImageCollection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ImageSize: kích thước ảnh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TransparentColor: xác định màu là transparent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086" name="Shape 108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ImageList</a:t>
            </a:r>
            <a:endParaRPr/>
          </a:p>
        </p:txBody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bước sử dụng ImageList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Kéo control ImageList từ ToolBox thả vào Form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kích thước của các ảnh: ImageSize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Bổ sung các ảnh vào ImageList qua thuộc tính Images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ImageList cho các control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Khai báo nguồn image là image list vừa tạo cho control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Thường là thuộc tính ImageList</a:t>
            </a:r>
            <a:endParaRPr/>
          </a:p>
          <a:p>
            <a:pPr indent="-35083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các item/node với các ImageIndex tương ứng</a:t>
            </a:r>
            <a:endParaRPr/>
          </a:p>
          <a:p>
            <a:pPr indent="-315912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Việc thiết lập có thể ở màn hình design view hoặc code view</a:t>
            </a:r>
            <a:endParaRPr/>
          </a:p>
          <a:p>
            <a:pPr indent="-251777" lvl="2" marL="10223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093" name="Shape 109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ImageList</a:t>
            </a:r>
            <a:endParaRPr/>
          </a:p>
        </p:txBody>
      </p:sp>
      <p:sp>
        <p:nvSpPr>
          <p:cNvPr id="1094" name="Shape 1094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</a:t>
            </a:r>
            <a:r>
              <a:rPr b="1" i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ImageList</a:t>
            </a:r>
            <a:endParaRPr/>
          </a:p>
        </p:txBody>
      </p:sp>
      <p:pic>
        <p:nvPicPr>
          <p:cNvPr id="1095" name="Shape 10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52600"/>
            <a:ext cx="33051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Shape 10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724400"/>
            <a:ext cx="34671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Shape 10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3600" y="2895600"/>
            <a:ext cx="2543175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/>
          <p:nvPr/>
        </p:nvSpPr>
        <p:spPr>
          <a:xfrm>
            <a:off x="1511300" y="2908300"/>
            <a:ext cx="609600" cy="3149600"/>
          </a:xfrm>
          <a:custGeom>
            <a:pathLst>
              <a:path extrusionOk="0" h="120000" w="120000">
                <a:moveTo>
                  <a:pt x="120000" y="119516"/>
                </a:moveTo>
                <a:lnTo>
                  <a:pt x="120000" y="0"/>
                </a:lnTo>
                <a:lnTo>
                  <a:pt x="0" y="76935"/>
                </a:lnTo>
                <a:lnTo>
                  <a:pt x="0" y="84193"/>
                </a:lnTo>
                <a:lnTo>
                  <a:pt x="117500" y="120000"/>
                </a:lnTo>
                <a:lnTo>
                  <a:pt x="120000" y="119516"/>
                </a:lnTo>
                <a:close/>
              </a:path>
            </a:pathLst>
          </a:custGeom>
          <a:solidFill>
            <a:schemeClr val="accent1">
              <a:alpha val="3843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9" name="Shape 1099"/>
          <p:cNvSpPr/>
          <p:nvPr/>
        </p:nvSpPr>
        <p:spPr>
          <a:xfrm>
            <a:off x="3200400" y="1435100"/>
            <a:ext cx="939800" cy="3467100"/>
          </a:xfrm>
          <a:custGeom>
            <a:pathLst>
              <a:path extrusionOk="0" h="120000" w="120000">
                <a:moveTo>
                  <a:pt x="120000" y="119999"/>
                </a:moveTo>
                <a:lnTo>
                  <a:pt x="118378" y="0"/>
                </a:lnTo>
                <a:lnTo>
                  <a:pt x="0" y="98901"/>
                </a:lnTo>
                <a:lnTo>
                  <a:pt x="0" y="103296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accent1">
              <a:alpha val="31764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0" name="Shape 1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447800"/>
            <a:ext cx="475297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257800"/>
            <a:ext cx="32956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ImageList</a:t>
            </a:r>
            <a:endParaRPr/>
          </a:p>
        </p:txBody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ImageList trong ListView</a:t>
            </a:r>
            <a:endParaRPr/>
          </a:p>
        </p:txBody>
      </p:sp>
      <p:pic>
        <p:nvPicPr>
          <p:cNvPr id="1109" name="Shape 1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981200"/>
            <a:ext cx="331470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Shape 1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200" y="3048000"/>
            <a:ext cx="252412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Shape 1111"/>
          <p:cNvSpPr/>
          <p:nvPr/>
        </p:nvSpPr>
        <p:spPr>
          <a:xfrm flipH="1" rot="-4680000">
            <a:off x="3977481" y="1813718"/>
            <a:ext cx="731837" cy="1524000"/>
          </a:xfrm>
          <a:prstGeom prst="curvedRightArrow">
            <a:avLst>
              <a:gd fmla="val 13861" name="adj1"/>
              <a:gd fmla="val 18942" name="adj2"/>
              <a:gd fmla="val 14826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12" name="Shape 1112"/>
          <p:cNvCxnSpPr/>
          <p:nvPr/>
        </p:nvCxnSpPr>
        <p:spPr>
          <a:xfrm flipH="1" rot="10800000">
            <a:off x="1600200" y="4343400"/>
            <a:ext cx="2971800" cy="121920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113" name="Shape 1113"/>
          <p:cNvSpPr txBox="1"/>
          <p:nvPr/>
        </p:nvSpPr>
        <p:spPr>
          <a:xfrm>
            <a:off x="6232525" y="5119687"/>
            <a:ext cx="20732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Hiển thị dạng small icon</a:t>
            </a:r>
            <a:endParaRPr/>
          </a:p>
        </p:txBody>
      </p:sp>
      <p:cxnSp>
        <p:nvCxnSpPr>
          <p:cNvPr id="1114" name="Shape 1114"/>
          <p:cNvCxnSpPr/>
          <p:nvPr/>
        </p:nvCxnSpPr>
        <p:spPr>
          <a:xfrm>
            <a:off x="5257800" y="5334000"/>
            <a:ext cx="1143000" cy="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115" name="Shape 1115"/>
          <p:cNvSpPr txBox="1"/>
          <p:nvPr/>
        </p:nvSpPr>
        <p:spPr>
          <a:xfrm>
            <a:off x="6172200" y="3505200"/>
            <a:ext cx="20732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 báo ImageList cho ListView</a:t>
            </a:r>
            <a:endParaRPr/>
          </a:p>
        </p:txBody>
      </p:sp>
      <p:cxnSp>
        <p:nvCxnSpPr>
          <p:cNvPr id="1116" name="Shape 1116"/>
          <p:cNvCxnSpPr/>
          <p:nvPr/>
        </p:nvCxnSpPr>
        <p:spPr>
          <a:xfrm>
            <a:off x="5197475" y="4024312"/>
            <a:ext cx="1143000" cy="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117" name="Shape 1117"/>
          <p:cNvSpPr txBox="1"/>
          <p:nvPr/>
        </p:nvSpPr>
        <p:spPr>
          <a:xfrm>
            <a:off x="4800600" y="2133600"/>
            <a:ext cx="11842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listView1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1123" name="Shape 1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1295400"/>
            <a:ext cx="4772025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Shape 1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5334000"/>
            <a:ext cx="32956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Shape 112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ImageList</a:t>
            </a:r>
            <a:endParaRPr/>
          </a:p>
        </p:txBody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Item</a:t>
            </a:r>
            <a:endParaRPr/>
          </a:p>
        </p:txBody>
      </p:sp>
      <p:pic>
        <p:nvPicPr>
          <p:cNvPr id="1127" name="Shape 1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057400"/>
            <a:ext cx="33051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2600" y="3124200"/>
            <a:ext cx="2514600" cy="320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Shape 1129"/>
          <p:cNvCxnSpPr/>
          <p:nvPr/>
        </p:nvCxnSpPr>
        <p:spPr>
          <a:xfrm>
            <a:off x="7785100" y="4419600"/>
            <a:ext cx="0" cy="99060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130" name="Shape 1130"/>
          <p:cNvSpPr txBox="1"/>
          <p:nvPr/>
        </p:nvSpPr>
        <p:spPr>
          <a:xfrm>
            <a:off x="6705600" y="5346700"/>
            <a:ext cx="21240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 báo image cho item qua ImageIndex</a:t>
            </a:r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3365500" y="2527300"/>
            <a:ext cx="2540000" cy="2781300"/>
          </a:xfrm>
          <a:custGeom>
            <a:pathLst>
              <a:path extrusionOk="0" h="120000" w="120000">
                <a:moveTo>
                  <a:pt x="29400" y="94794"/>
                </a:moveTo>
                <a:lnTo>
                  <a:pt x="29400" y="0"/>
                </a:lnTo>
                <a:lnTo>
                  <a:pt x="0" y="120000"/>
                </a:lnTo>
                <a:lnTo>
                  <a:pt x="120000" y="94794"/>
                </a:lnTo>
                <a:lnTo>
                  <a:pt x="29400" y="94794"/>
                </a:lnTo>
                <a:close/>
              </a:path>
            </a:pathLst>
          </a:custGeom>
          <a:solidFill>
            <a:schemeClr val="accent1">
              <a:alpha val="3254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137" name="Shape 113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ImageList</a:t>
            </a:r>
            <a:endParaRPr/>
          </a:p>
        </p:txBody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pic>
        <p:nvPicPr>
          <p:cNvPr id="1139" name="Shape 1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275" y="2195512"/>
            <a:ext cx="3276600" cy="277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0" name="Shape 1140"/>
          <p:cNvCxnSpPr/>
          <p:nvPr/>
        </p:nvCxnSpPr>
        <p:spPr>
          <a:xfrm>
            <a:off x="3733800" y="2895600"/>
            <a:ext cx="2133600" cy="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141" name="Shape 1141"/>
          <p:cNvSpPr txBox="1"/>
          <p:nvPr/>
        </p:nvSpPr>
        <p:spPr>
          <a:xfrm>
            <a:off x="6019800" y="2362200"/>
            <a:ext cx="2286000" cy="161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 item sẽ có ảnh theo đúng thứ tự ImageIndex được khai báo trong ImageList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Control Layout - Anchor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228600" y="12954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Anchor cho control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133600"/>
            <a:ext cx="252412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2286000"/>
            <a:ext cx="2428875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2425700" y="2311400"/>
            <a:ext cx="2006600" cy="3797300"/>
          </a:xfrm>
          <a:custGeom>
            <a:pathLst>
              <a:path extrusionOk="0" h="120000" w="120000">
                <a:moveTo>
                  <a:pt x="120000" y="401"/>
                </a:moveTo>
                <a:lnTo>
                  <a:pt x="0" y="8026"/>
                </a:lnTo>
                <a:lnTo>
                  <a:pt x="0" y="17658"/>
                </a:lnTo>
                <a:lnTo>
                  <a:pt x="120000" y="120000"/>
                </a:lnTo>
                <a:lnTo>
                  <a:pt x="119240" y="0"/>
                </a:lnTo>
                <a:lnTo>
                  <a:pt x="120000" y="401"/>
                </a:lnTo>
                <a:close/>
              </a:path>
            </a:pathLst>
          </a:custGeom>
          <a:solidFill>
            <a:srgbClr val="3366FF">
              <a:alpha val="3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Shape 181"/>
          <p:cNvSpPr/>
          <p:nvPr/>
        </p:nvSpPr>
        <p:spPr>
          <a:xfrm flipH="1" rot="1500000">
            <a:off x="7010400" y="3962400"/>
            <a:ext cx="1143000" cy="1219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0099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00CCF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7162800" y="3048000"/>
            <a:ext cx="1646237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Chọn các biên để neo</a:t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1447800" y="4267200"/>
            <a:ext cx="1600200" cy="1006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Biên được chọn neo,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màu đậm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6400800" y="3810000"/>
            <a:ext cx="838200" cy="685800"/>
          </a:xfrm>
          <a:prstGeom prst="irregularSeal2">
            <a:avLst/>
          </a:prstGeom>
          <a:solidFill>
            <a:srgbClr val="3366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5" name="Shape 185"/>
          <p:cNvCxnSpPr/>
          <p:nvPr/>
        </p:nvCxnSpPr>
        <p:spPr>
          <a:xfrm>
            <a:off x="2870200" y="4762500"/>
            <a:ext cx="2895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147" name="Shape 1147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48" name="Shape 1148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209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Shape 1149"/>
          <p:cNvSpPr txBox="1"/>
          <p:nvPr/>
        </p:nvSpPr>
        <p:spPr>
          <a:xfrm>
            <a:off x="1600200" y="3124200"/>
            <a:ext cx="58801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NumericUpDown &amp; DomainUpDown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155" name="Shape 115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NumericUpDown</a:t>
            </a:r>
            <a:endParaRPr/>
          </a:p>
        </p:txBody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user chọn các giá trị trong khoảng xác định thông qua 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Nút up &amp; down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Nhập trực tiếp giá trị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 thuộc tính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Maximum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Sự kiện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ValueChanged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Phương thức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DownButton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UpButton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162" name="Shape 116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NumericUpDown</a:t>
            </a:r>
            <a:endParaRPr/>
          </a:p>
        </p:txBody>
      </p:sp>
      <p:sp>
        <p:nvSpPr>
          <p:cNvPr id="1163" name="Shape 1163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Đoạn code thêm control NumericUpDown</a:t>
            </a:r>
            <a:endParaRPr/>
          </a:p>
        </p:txBody>
      </p:sp>
      <p:sp>
        <p:nvSpPr>
          <p:cNvPr id="1164" name="Shape 1164"/>
          <p:cNvSpPr txBox="1"/>
          <p:nvPr/>
        </p:nvSpPr>
        <p:spPr>
          <a:xfrm>
            <a:off x="609600" y="1798637"/>
            <a:ext cx="8001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void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AddNumericUpDown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NumericUpDown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numUpDn = new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NumericUpDown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numUpDn.Location = </a:t>
            </a:r>
            <a:r>
              <a:rPr b="0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(50, 50);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numUpDn.Size = </a:t>
            </a:r>
            <a:r>
              <a:rPr b="0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(100, 25);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numUpDn.Hexadecimal = </a:t>
            </a:r>
            <a:r>
              <a:rPr b="0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		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hiển thị dạng hexa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numUpDn.Minimum = 0; 		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giá trị nhỏ nhất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numUpDn.Maximum = 255; 		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giá trị lớn nhất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numUpDn.Value = 0xFF; 		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giá trị khởi tạo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numUpDn.Increment = 1;   		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bước tăng/giảm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Controls.Add(numUpDn); 	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thêm control vào ds control của form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pic>
        <p:nvPicPr>
          <p:cNvPr id="1170" name="Shape 1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2667000"/>
            <a:ext cx="29146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Shape 117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NumericUpDown</a:t>
            </a:r>
            <a:endParaRPr/>
          </a:p>
        </p:txBody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1173" name="Shape 1173"/>
          <p:cNvSpPr txBox="1"/>
          <p:nvPr/>
        </p:nvSpPr>
        <p:spPr>
          <a:xfrm>
            <a:off x="3505200" y="5257800"/>
            <a:ext cx="24923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Nhập trực tiếp giá trị</a:t>
            </a:r>
            <a:endParaRPr/>
          </a:p>
        </p:txBody>
      </p:sp>
      <p:cxnSp>
        <p:nvCxnSpPr>
          <p:cNvPr id="1174" name="Shape 1174"/>
          <p:cNvCxnSpPr/>
          <p:nvPr/>
        </p:nvCxnSpPr>
        <p:spPr>
          <a:xfrm>
            <a:off x="4724400" y="3581400"/>
            <a:ext cx="0" cy="160020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175" name="Shape 1175"/>
          <p:cNvSpPr txBox="1"/>
          <p:nvPr/>
        </p:nvSpPr>
        <p:spPr>
          <a:xfrm>
            <a:off x="4259262" y="1905000"/>
            <a:ext cx="20653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Tăng giảm giá trị</a:t>
            </a:r>
            <a:endParaRPr/>
          </a:p>
        </p:txBody>
      </p:sp>
      <p:cxnSp>
        <p:nvCxnSpPr>
          <p:cNvPr id="1176" name="Shape 1176"/>
          <p:cNvCxnSpPr/>
          <p:nvPr/>
        </p:nvCxnSpPr>
        <p:spPr>
          <a:xfrm>
            <a:off x="5295900" y="2362200"/>
            <a:ext cx="0" cy="106680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177" name="Shape 1177"/>
          <p:cNvCxnSpPr/>
          <p:nvPr/>
        </p:nvCxnSpPr>
        <p:spPr>
          <a:xfrm>
            <a:off x="3048000" y="3429000"/>
            <a:ext cx="1143000" cy="0"/>
          </a:xfrm>
          <a:prstGeom prst="straightConnector1">
            <a:avLst/>
          </a:prstGeom>
          <a:noFill/>
          <a:ln cap="flat" cmpd="sng" w="38100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178" name="Shape 1178"/>
          <p:cNvSpPr txBox="1"/>
          <p:nvPr/>
        </p:nvSpPr>
        <p:spPr>
          <a:xfrm>
            <a:off x="1371600" y="3124200"/>
            <a:ext cx="17526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Hiển thị giá trị Hexa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184" name="Shape 1184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DomainUpDown</a:t>
            </a:r>
            <a:endParaRPr/>
          </a:p>
        </p:txBody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user chọn item trong số danh sách item thông qua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 Up &amp; Down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Nhập từ bàn phím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Items: danh sách 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ReadOnly: true chỉ cho phép thay đổi giá trị qua Up &amp; Down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SelectedIndex: chỉ mục của item đang chọn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SelectedItem: item đang được chọn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Sorted: sắp danh sách item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Text: text đang hiển thị trên DomainUpDown.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SelectedItemChanged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191" name="Shape 1191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DomainUpDown</a:t>
            </a:r>
            <a:endParaRPr/>
          </a:p>
        </p:txBody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Nhập item cho DomainUpDown</a:t>
            </a:r>
            <a:endParaRPr/>
          </a:p>
        </p:txBody>
      </p:sp>
      <p:pic>
        <p:nvPicPr>
          <p:cNvPr id="1193" name="Shape 1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057400"/>
            <a:ext cx="273367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Shape 1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2971800"/>
            <a:ext cx="2543175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Shape 1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1676400"/>
            <a:ext cx="336232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Shape 1196"/>
          <p:cNvSpPr/>
          <p:nvPr/>
        </p:nvSpPr>
        <p:spPr>
          <a:xfrm>
            <a:off x="4000500" y="1663700"/>
            <a:ext cx="4470400" cy="3187700"/>
          </a:xfrm>
          <a:custGeom>
            <a:pathLst>
              <a:path extrusionOk="0" h="120000" w="120000">
                <a:moveTo>
                  <a:pt x="30000" y="98007"/>
                </a:moveTo>
                <a:lnTo>
                  <a:pt x="29659" y="0"/>
                </a:lnTo>
                <a:lnTo>
                  <a:pt x="0" y="120000"/>
                </a:lnTo>
                <a:lnTo>
                  <a:pt x="16022" y="120000"/>
                </a:lnTo>
                <a:lnTo>
                  <a:pt x="120000" y="98486"/>
                </a:lnTo>
                <a:lnTo>
                  <a:pt x="30340" y="98007"/>
                </a:lnTo>
                <a:lnTo>
                  <a:pt x="30000" y="98007"/>
                </a:lnTo>
                <a:close/>
              </a:path>
            </a:pathLst>
          </a:custGeom>
          <a:solidFill>
            <a:schemeClr val="accent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97" name="Shape 1197"/>
          <p:cNvCxnSpPr/>
          <p:nvPr/>
        </p:nvCxnSpPr>
        <p:spPr>
          <a:xfrm>
            <a:off x="7086600" y="3352800"/>
            <a:ext cx="0" cy="160020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198" name="Shape 1198"/>
          <p:cNvSpPr txBox="1"/>
          <p:nvPr/>
        </p:nvSpPr>
        <p:spPr>
          <a:xfrm>
            <a:off x="5702300" y="5029200"/>
            <a:ext cx="279082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 Collection Editor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 phép nhập item</a:t>
            </a:r>
            <a:endParaRPr/>
          </a:p>
        </p:txBody>
      </p:sp>
      <p:sp>
        <p:nvSpPr>
          <p:cNvPr id="1199" name="Shape 1199"/>
          <p:cNvSpPr/>
          <p:nvPr/>
        </p:nvSpPr>
        <p:spPr>
          <a:xfrm>
            <a:off x="1003300" y="2984500"/>
            <a:ext cx="1917700" cy="3200400"/>
          </a:xfrm>
          <a:custGeom>
            <a:pathLst>
              <a:path extrusionOk="0" h="120000" w="120000">
                <a:moveTo>
                  <a:pt x="120000" y="476"/>
                </a:moveTo>
                <a:lnTo>
                  <a:pt x="117615" y="120000"/>
                </a:lnTo>
                <a:lnTo>
                  <a:pt x="0" y="0"/>
                </a:lnTo>
                <a:lnTo>
                  <a:pt x="100132" y="0"/>
                </a:lnTo>
                <a:lnTo>
                  <a:pt x="119205" y="0"/>
                </a:lnTo>
                <a:lnTo>
                  <a:pt x="120000" y="476"/>
                </a:lnTo>
                <a:close/>
              </a:path>
            </a:pathLst>
          </a:custGeom>
          <a:solidFill>
            <a:schemeClr val="accent1">
              <a:alpha val="2352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05" name="Shape 1205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DateTimePicker</a:t>
            </a:r>
            <a:endParaRPr/>
          </a:p>
        </p:txBody>
      </p:sp>
      <p:sp>
        <p:nvSpPr>
          <p:cNvPr id="1206" name="Shape 1206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chọn ngày trong khoảng xác định thông qua giao diện đồ họa dạng calendar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hợp ComboBox và MonthCalendar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Format: định dạng hiển thị</a:t>
            </a:r>
            <a:endParaRPr/>
          </a:p>
          <a:p>
            <a:pPr indent="-350837" lvl="2" marL="10223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long, short, time, custom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CustomFormat:</a:t>
            </a:r>
            <a:endParaRPr/>
          </a:p>
          <a:p>
            <a:pPr indent="-350837" lvl="2" marL="10223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dd: hiển thị 2 con số của ngày</a:t>
            </a:r>
            <a:endParaRPr/>
          </a:p>
          <a:p>
            <a:pPr indent="-350837" lvl="2" marL="10223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MM: hiển thị 2 con số của tháng</a:t>
            </a:r>
            <a:endParaRPr/>
          </a:p>
          <a:p>
            <a:pPr indent="-350837" lvl="2" marL="10223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yyyy: hiển thị 4 con số của năm</a:t>
            </a:r>
            <a:endParaRPr/>
          </a:p>
          <a:p>
            <a:pPr indent="-350837" lvl="2" marL="10223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…(</a:t>
            </a:r>
            <a:r>
              <a:rPr b="1" i="1" lang="en-US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xem thêm MSDN Online</a:t>
            </a:r>
            <a:r>
              <a:rPr b="1" i="0" lang="en-US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MaxDate: giá trị ngày lớn nhất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MinDate: giá trị ngày nhỏ nhất</a:t>
            </a:r>
            <a:endParaRPr/>
          </a:p>
          <a:p>
            <a:pPr indent="-325437" lvl="1" marL="6699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Value: giá trị ngày hiện tại đang chọn</a:t>
            </a:r>
            <a:endParaRPr/>
          </a:p>
          <a:p>
            <a:pPr indent="-24384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12" name="Shape 1212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DateTimePicker</a:t>
            </a:r>
            <a:endParaRPr/>
          </a:p>
        </p:txBody>
      </p:sp>
      <p:sp>
        <p:nvSpPr>
          <p:cNvPr id="1213" name="Shape 1213"/>
          <p:cNvSpPr txBox="1"/>
          <p:nvPr/>
        </p:nvSpPr>
        <p:spPr>
          <a:xfrm>
            <a:off x="539750" y="1670050"/>
            <a:ext cx="8223250" cy="446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void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AddDateTimePicker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DateTimePicker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DTPicker = </a:t>
            </a:r>
            <a:r>
              <a:rPr b="0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DateTimePicker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DTPicker.Location = </a:t>
            </a:r>
            <a:r>
              <a:rPr b="0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(40, 80);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DTPicker.Size = </a:t>
            </a:r>
            <a:r>
              <a:rPr b="0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(160, 20);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DTPicker.DropDownAlign =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LeftRightAlignment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.Right;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DTPicker.Value =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DateTime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.Now;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DTPicker.Format = </a:t>
            </a:r>
            <a:r>
              <a:rPr b="0" i="0" lang="en-US" sz="2000" u="none">
                <a:solidFill>
                  <a:srgbClr val="88DB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DateTimePickerFormat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.Custom;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DTPicker.CustomFormat = "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'Ngày' 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'tháng' 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MM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'năm' 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yyyy";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this.Controls.Add(DTPicker);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19" name="Shape 1219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DateTimePicker</a:t>
            </a:r>
            <a:endParaRPr/>
          </a:p>
        </p:txBody>
      </p:sp>
      <p:sp>
        <p:nvSpPr>
          <p:cNvPr id="1220" name="Shape 1220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pic>
        <p:nvPicPr>
          <p:cNvPr id="1221" name="Shape 1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514600"/>
            <a:ext cx="2790825" cy="229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2" name="Shape 1222"/>
          <p:cNvCxnSpPr/>
          <p:nvPr/>
        </p:nvCxnSpPr>
        <p:spPr>
          <a:xfrm>
            <a:off x="4495800" y="3200400"/>
            <a:ext cx="1447800" cy="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223" name="Shape 1223"/>
          <p:cNvSpPr txBox="1"/>
          <p:nvPr/>
        </p:nvSpPr>
        <p:spPr>
          <a:xfrm>
            <a:off x="6096000" y="2819400"/>
            <a:ext cx="21494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Kích drop down để hiện thị hộp chọn ngày</a:t>
            </a:r>
            <a:endParaRPr/>
          </a:p>
        </p:txBody>
      </p:sp>
      <p:cxnSp>
        <p:nvCxnSpPr>
          <p:cNvPr id="1224" name="Shape 1224"/>
          <p:cNvCxnSpPr/>
          <p:nvPr/>
        </p:nvCxnSpPr>
        <p:spPr>
          <a:xfrm>
            <a:off x="3581400" y="4191000"/>
            <a:ext cx="1676400" cy="114300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225" name="Shape 1225"/>
          <p:cNvSpPr txBox="1"/>
          <p:nvPr/>
        </p:nvSpPr>
        <p:spPr>
          <a:xfrm>
            <a:off x="5394325" y="5195887"/>
            <a:ext cx="29114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Chọn ngày trong khoảng cho trước</a:t>
            </a:r>
            <a:endParaRPr/>
          </a:p>
        </p:txBody>
      </p:sp>
      <p:cxnSp>
        <p:nvCxnSpPr>
          <p:cNvPr id="1226" name="Shape 1226"/>
          <p:cNvCxnSpPr/>
          <p:nvPr/>
        </p:nvCxnSpPr>
        <p:spPr>
          <a:xfrm flipH="1" rot="10800000">
            <a:off x="3124200" y="2133600"/>
            <a:ext cx="762000" cy="990600"/>
          </a:xfrm>
          <a:prstGeom prst="straightConnector1">
            <a:avLst/>
          </a:prstGeom>
          <a:noFill/>
          <a:ln cap="flat" cmpd="sng" w="28575">
            <a:solidFill>
              <a:srgbClr val="3964EF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227" name="Shape 1227"/>
          <p:cNvSpPr txBox="1"/>
          <p:nvPr/>
        </p:nvSpPr>
        <p:spPr>
          <a:xfrm>
            <a:off x="3108325" y="1462087"/>
            <a:ext cx="53689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Định dạng xuất: 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'Ngày' </a:t>
            </a:r>
            <a:r>
              <a:rPr b="0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'tháng' </a:t>
            </a:r>
            <a:r>
              <a:rPr b="0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MM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'năm' </a:t>
            </a:r>
            <a:r>
              <a:rPr b="0" i="0" lang="en-US" sz="2000" u="none">
                <a:solidFill>
                  <a:srgbClr val="3964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yyyy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 txBox="1"/>
          <p:nvPr/>
        </p:nvSpPr>
        <p:spPr>
          <a:xfrm>
            <a:off x="7175500" y="6350000"/>
            <a:ext cx="163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mpact"/>
              <a:buNone/>
            </a:pPr>
            <a:fld id="{00000000-1234-1234-1234-123412341234}" type="slidenum">
              <a:rPr b="0" i="0" lang="en-US" sz="1400" u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/>
          </a:p>
        </p:txBody>
      </p:sp>
      <p:sp>
        <p:nvSpPr>
          <p:cNvPr id="1233" name="Shape 1233"/>
          <p:cNvSpPr txBox="1"/>
          <p:nvPr>
            <p:ph type="title"/>
          </p:nvPr>
        </p:nvSpPr>
        <p:spPr>
          <a:xfrm>
            <a:off x="228600" y="3810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mo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MonthCalendar</a:t>
            </a:r>
            <a:endParaRPr/>
          </a:p>
        </p:txBody>
      </p:sp>
      <p:sp>
        <p:nvSpPr>
          <p:cNvPr id="1234" name="Shape 1234"/>
          <p:cNvSpPr txBox="1"/>
          <p:nvPr>
            <p:ph idx="1" type="body"/>
          </p:nvPr>
        </p:nvSpPr>
        <p:spPr>
          <a:xfrm>
            <a:off x="304800" y="12954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user chọn một ngày trong tháng hoặc nhiều ngày với ngày bắt đầu và ngày kết thúc.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Một số thuộc tính thông dụng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MaxDate, MinDate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SelectionStart: ngày bắt đầu chọn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SelectionEnd: ngày kết thúc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1" i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Sinh viên tự tìm hiểu thêm…</a:t>
            </a:r>
            <a:endParaRPr/>
          </a:p>
        </p:txBody>
      </p:sp>
      <p:pic>
        <p:nvPicPr>
          <p:cNvPr id="1235" name="Shape 1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2667000"/>
            <a:ext cx="235267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